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352" r:id="rId4"/>
    <p:sldId id="361" r:id="rId5"/>
    <p:sldId id="354" r:id="rId6"/>
    <p:sldId id="355" r:id="rId7"/>
    <p:sldId id="358" r:id="rId8"/>
    <p:sldId id="379" r:id="rId9"/>
    <p:sldId id="264" r:id="rId10"/>
    <p:sldId id="373" r:id="rId11"/>
    <p:sldId id="339" r:id="rId12"/>
    <p:sldId id="376" r:id="rId13"/>
    <p:sldId id="384" r:id="rId14"/>
    <p:sldId id="385" r:id="rId15"/>
    <p:sldId id="377" r:id="rId16"/>
    <p:sldId id="370" r:id="rId17"/>
    <p:sldId id="382" r:id="rId18"/>
    <p:sldId id="386" r:id="rId19"/>
    <p:sldId id="369" r:id="rId20"/>
    <p:sldId id="356" r:id="rId21"/>
    <p:sldId id="367" r:id="rId22"/>
    <p:sldId id="371" r:id="rId23"/>
    <p:sldId id="267" r:id="rId24"/>
  </p:sldIdLst>
  <p:sldSz cx="18288000" cy="10287000"/>
  <p:notesSz cx="6858000" cy="9144000"/>
  <p:embeddedFontLst>
    <p:embeddedFont>
      <p:font typeface="Heading Now 61-68 Bold Italics" pitchFamily="2" charset="0"/>
      <p:regular r:id="rId26"/>
      <p:bold r:id="rId27"/>
      <p:italic r:id="rId28"/>
      <p:boldItalic r:id="rId29"/>
    </p:embeddedFont>
    <p:embeddedFont>
      <p:font typeface="Poppins" pitchFamily="2" charset="77"/>
      <p:regular r:id="rId30"/>
      <p:bold r:id="rId31"/>
      <p:italic r:id="rId32"/>
      <p:boldItalic r:id="rId33"/>
    </p:embeddedFont>
    <p:embeddedFont>
      <p:font typeface="Poppins Bold" pitchFamily="2" charset="77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9900"/>
    <a:srgbClr val="EAEAF2"/>
    <a:srgbClr val="C00000"/>
    <a:srgbClr val="F4F4F4"/>
    <a:srgbClr val="FFAA85"/>
    <a:srgbClr val="FFD700"/>
    <a:srgbClr val="FFC9A3"/>
    <a:srgbClr val="F05E41"/>
    <a:srgbClr val="FF4C41"/>
    <a:srgbClr val="D81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2913A6-EC92-3A46-9D1C-AD69AA8A402E}" v="4370" dt="2025-01-08T21:20:42.336"/>
    <p1510:client id="{59E63B57-E720-2F49-A4E7-C3630043D57D}" v="726" dt="2025-01-08T19:31:27.371"/>
    <p1510:client id="{D27A2C0C-9D07-4FF6-A28D-C022325A5779}" v="841" dt="2025-01-09T12:58:55.4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66" d="100"/>
          <a:sy n="66" d="100"/>
        </p:scale>
        <p:origin x="1088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600" b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FAILURES</a:t>
            </a:r>
            <a:endParaRPr lang="en-US" b="1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c:rich>
      </c:tx>
      <c:layout>
        <c:manualLayout>
          <c:xMode val="edge"/>
          <c:yMode val="edge"/>
          <c:x val="0.56670110305387"/>
          <c:y val="4.60121943920838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3688556878639603"/>
          <c:y val="0.16296359458697607"/>
          <c:w val="0.63971768965622866"/>
          <c:h val="0.6307034671053203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Sheet1!$A$2:$A$9</c:f>
              <c:strCache>
                <c:ptCount val="8"/>
                <c:pt idx="0">
                  <c:v>Engine</c:v>
                </c:pt>
                <c:pt idx="1">
                  <c:v>Others</c:v>
                </c:pt>
                <c:pt idx="2">
                  <c:v>Power Unit</c:v>
                </c:pt>
                <c:pt idx="3">
                  <c:v>Suspension and Drive</c:v>
                </c:pt>
                <c:pt idx="4">
                  <c:v>Braking System</c:v>
                </c:pt>
                <c:pt idx="5">
                  <c:v>Aerodynamics and Tyres</c:v>
                </c:pt>
                <c:pt idx="6">
                  <c:v>Transmission and Gearbox</c:v>
                </c:pt>
                <c:pt idx="7">
                  <c:v>Cooling System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44</c:v>
                </c:pt>
                <c:pt idx="1">
                  <c:v>29</c:v>
                </c:pt>
                <c:pt idx="2">
                  <c:v>29</c:v>
                </c:pt>
                <c:pt idx="3">
                  <c:v>24</c:v>
                </c:pt>
                <c:pt idx="4">
                  <c:v>24</c:v>
                </c:pt>
                <c:pt idx="5">
                  <c:v>23</c:v>
                </c:pt>
                <c:pt idx="6">
                  <c:v>22</c:v>
                </c:pt>
                <c:pt idx="7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56-4C4B-B73F-0BE3CE515039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b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Charles LECLERC</a:t>
            </a:r>
          </a:p>
        </c:rich>
      </c:tx>
      <c:layout>
        <c:manualLayout>
          <c:xMode val="edge"/>
          <c:yMode val="edge"/>
          <c:x val="0.20364953625485285"/>
          <c:y val="4.648783087841765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73080707583561"/>
          <c:y val="0.16296359458697607"/>
          <c:w val="0.80626816217389885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Engine</c:v>
                </c:pt>
                <c:pt idx="1">
                  <c:v>Suspension and Drive</c:v>
                </c:pt>
                <c:pt idx="2">
                  <c:v>Braking System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91.58</c:v>
                </c:pt>
                <c:pt idx="1">
                  <c:v>5.94</c:v>
                </c:pt>
                <c:pt idx="2">
                  <c:v>2.4500000000000002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21-45DB-ACF4-6E3A83A510F1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Pierre</a:t>
            </a:r>
            <a:r>
              <a:rPr lang="en-US" sz="3000" b="1" i="1" baseline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 GASLY</a:t>
            </a:r>
            <a:endParaRPr lang="en-US" sz="3000" b="1" i="1">
              <a:solidFill>
                <a:schemeClr val="tx1"/>
              </a:solidFill>
              <a:latin typeface="Poppins" pitchFamily="2" charset="77"/>
              <a:cs typeface="Poppins" pitchFamily="2" charset="77"/>
            </a:endParaRPr>
          </a:p>
        </c:rich>
      </c:tx>
      <c:layout>
        <c:manualLayout>
          <c:xMode val="edge"/>
          <c:yMode val="edge"/>
          <c:x val="0.28928330918823869"/>
          <c:y val="4.648783087841765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720989787165402"/>
          <c:y val="0.16296359458697607"/>
          <c:w val="0.8708276923046715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Suspension and Drive</c:v>
                </c:pt>
                <c:pt idx="1">
                  <c:v>Engine</c:v>
                </c:pt>
                <c:pt idx="2">
                  <c:v>Aerodynamic &amp; Tyres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78</c:v>
                </c:pt>
                <c:pt idx="1">
                  <c:v>9.99</c:v>
                </c:pt>
                <c:pt idx="2">
                  <c:v>3.92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4C-4EEA-B7DE-15F4E6C7FE12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3000" b="1" i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Fernando ALONSO</a:t>
            </a:r>
          </a:p>
        </c:rich>
      </c:tx>
      <c:layout>
        <c:manualLayout>
          <c:xMode val="edge"/>
          <c:yMode val="edge"/>
          <c:x val="0.17231227583936892"/>
          <c:y val="5.34720419835285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93243469400019"/>
          <c:y val="0.16296359458697607"/>
          <c:w val="0.88163972062530405"/>
          <c:h val="0.630703467105320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Sheet1!$A$4:$A$6</c:f>
              <c:strCache>
                <c:ptCount val="3"/>
                <c:pt idx="0">
                  <c:v>Trasmission &amp; Gearbox</c:v>
                </c:pt>
                <c:pt idx="1">
                  <c:v>Suspension and Drive</c:v>
                </c:pt>
                <c:pt idx="2">
                  <c:v>Braking System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3"/>
                <c:pt idx="0">
                  <c:v>78.87</c:v>
                </c:pt>
                <c:pt idx="1">
                  <c:v>10.62</c:v>
                </c:pt>
                <c:pt idx="2">
                  <c:v>5.72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B8-4BB4-9CA3-53FD9F061C1F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</c:dLbls>
        <c:gapWidth val="199"/>
        <c:axId val="265697456"/>
        <c:axId val="265699168"/>
      </c:barChart>
      <c:catAx>
        <c:axId val="2656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9168"/>
        <c:crosses val="autoZero"/>
        <c:auto val="1"/>
        <c:lblAlgn val="ctr"/>
        <c:lblOffset val="100"/>
        <c:noMultiLvlLbl val="0"/>
      </c:catAx>
      <c:valAx>
        <c:axId val="265699168"/>
        <c:scaling>
          <c:orientation val="minMax"/>
        </c:scaling>
        <c:delete val="0"/>
        <c:axPos val="r"/>
        <c:majorGridlines>
          <c:spPr>
            <a:ln w="0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low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Poppins" pitchFamily="2" charset="77"/>
                <a:ea typeface="+mn-ea"/>
                <a:cs typeface="Poppins" pitchFamily="2" charset="77"/>
              </a:defRPr>
            </a:pPr>
            <a:endParaRPr lang="en-US"/>
          </a:p>
        </c:txPr>
        <c:crossAx val="265697456"/>
        <c:crosses val="max"/>
        <c:crossBetween val="between"/>
        <c:majorUnit val="1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gif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jpeg>
</file>

<file path=ppt/media/image39.png>
</file>

<file path=ppt/media/image4.png>
</file>

<file path=ppt/media/image40.svg>
</file>

<file path=ppt/media/image41.gif>
</file>

<file path=ppt/media/image42.png>
</file>

<file path=ppt/media/image43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67CEA4-1A85-B24E-939E-6DF3758F8D69}" type="datetimeFigureOut">
              <a:rPr lang="it-IT" smtClean="0"/>
              <a:t>09/01/25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35ED2-0D44-BB4C-A5FF-91496416182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5838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66824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BAD47-0F33-9BA5-2E60-2C0961BD7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2DCA45-54F8-5FFC-1CF9-50B127D75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092177-46C4-2971-3077-591944191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96702-5EE6-7C33-DA02-CE824BFCC1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075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02E4A-7123-A43A-12A9-D9697BB7D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4ECD3E-C6B8-3A46-66BA-FB45FCF01D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1D6263-EFD0-DE7E-E448-E15DA226C1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  <a:p>
            <a:pPr algn="l"/>
            <a:endParaRPr lang="en-US" sz="1200">
              <a:solidFill>
                <a:srgbClr val="0E0E0E"/>
              </a:solidFill>
              <a:latin typeface="Poppins" pitchFamily="2" charset="77"/>
              <a:cs typeface="Poppins" pitchFamily="2" charset="77"/>
            </a:endParaRPr>
          </a:p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B4EEB-C842-5676-DE50-5D54CD6CA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5443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C66D7-5EDB-EA44-D039-F7C76DEC0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2C7BFF-971E-F620-C462-C2FEC3E96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F94F58-F7CE-9CE4-87A2-8BF088DC6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2C0DE-0C18-4CDD-2498-A547326C4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2539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E2D3F-3B6E-2BA8-C5BD-0D2F75645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876C37-FDEB-96BF-1D46-2F050EA5D0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D4D77C-9E84-B449-4DFD-291FB7B3C5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B55FC6-1DBF-736A-2EB8-1C44005CC4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130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C652B-5464-0173-0B23-F635AFE07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504B4D-65CD-21BC-1824-825571A71C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226934-8C25-D8F6-FFF2-52637572E4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FFB86-34E4-0702-0059-A1EEEA52E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79883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80FC4-7366-A262-0BB5-36C6C48CD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5A8D13-C054-7FC7-3A9C-A8A2B8EF12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235421-6747-F3EC-F070-ED1EC0CA36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B5897-7261-142F-D4DD-F619E2E566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39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A1FB9-16DF-9266-CFFB-0140536AF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6516A9-E59C-A8EC-759C-53DDD47B9A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A84745-385A-7B8F-3477-717B32AD9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50C14-6781-2863-7069-493A0B91DC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89205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F6C7B-E28A-89F9-17CB-69B018D22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742D8E-08B7-75DA-84A6-D1032BC2B9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54BF6D-3EF3-D97D-FDE6-58E78DA849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7F881-6824-296E-AEFC-9B79E425C0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6422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35A24-0F34-FFB2-3338-D47BD25F3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39272A-D40C-0F9F-14F2-46AB6A69A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E1E54-08EB-A01E-AF7A-D8AF97063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7998E-3379-0E68-3B5D-AAD4EB5ECB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1710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A9162-D749-E757-548C-0D5685A76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E0825C-4319-BB15-00D3-D9E3A48F0D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4A441D-1B4B-2A2B-E9C5-EEC70B74B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30B53-B07E-90C2-071D-390819CAB7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7135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3733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4475E-24D1-A707-D435-4584A3D50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B2275F-5959-083D-866E-BEF256A8D9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1EE868-D136-E039-2840-6B5BA5A513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A156F8-8C85-B8DF-FB80-CEBACA3AE5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828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3E6D1-E69D-3292-4462-272DA143E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881FCC-BA44-8EE6-66EB-7F8C90FADB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A4E148-B830-B74F-6694-1DA045F47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AF5DCC-4A2E-2A89-5C27-3449CA2A72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4493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C3806-99E9-3517-DCC4-5F437618D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23BAC2-F4CD-E9EF-868D-77F474639B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657FC7-E9E0-499A-4C15-34741BCCDD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F77E1-38E6-2A7B-E9C0-994E2AFA03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5549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F31A4-7A7A-3C0E-6404-F6B5903EB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DC235B-4359-2996-DC64-FF31E59ED0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DC25C-E986-2904-002A-96164E8C9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91108-8189-CD58-66E4-70B19D5817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1615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0707D-F85A-E00B-F454-0F67FE22D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5876D3-572C-4E82-B791-14F68F3F7F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A65C77-8ADE-A8E5-8C2A-5C22ADBE8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ECEAA-9BF5-7C31-7CBA-81DBC5742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3532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4448B-67B6-802C-67B7-C6886D6A9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AD884E-24B3-84FE-DE26-E479496A47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BB695-693F-F007-2AD5-6FB0F7EFEE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b="0"/>
          </a:p>
          <a:p>
            <a:pPr algn="l"/>
            <a:endParaRPr lang="it-IT" sz="1200" b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259C4-CE10-C040-DF51-D7A9A75923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1195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5CB19-54B2-937A-2470-B764C6838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21D023-6590-A8BF-A751-8EEAC2AF79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B49ED9-5484-934B-2C6E-42AEDEF8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9A1CF-8DC9-B4E2-2380-79ED4E03E2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687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13DF5-BBCD-9ADA-EFAE-E6DD671C1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7F6361-127D-0EC1-035F-CEC47B105D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E5A0EF-DB1A-E6F0-AFF7-A2BC13F6F2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it-IT" sz="12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5E37D-A70C-0E6C-1BD9-F848D06F8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6856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435ED2-0D44-BB4C-A5FF-91496416182A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1278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2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11" Type="http://schemas.openxmlformats.org/officeDocument/2006/relationships/image" Target="../media/image2.svg"/><Relationship Id="rId5" Type="http://schemas.openxmlformats.org/officeDocument/2006/relationships/image" Target="../media/image14.png"/><Relationship Id="rId10" Type="http://schemas.openxmlformats.org/officeDocument/2006/relationships/image" Target="../media/image1.png"/><Relationship Id="rId4" Type="http://schemas.openxmlformats.org/officeDocument/2006/relationships/image" Target="../media/image8.sv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1.gif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8.svg"/><Relationship Id="rId9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5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chart" Target="../charts/chart1.xml"/><Relationship Id="rId4" Type="http://schemas.openxmlformats.org/officeDocument/2006/relationships/image" Target="../media/image8.svg"/><Relationship Id="rId9" Type="http://schemas.openxmlformats.org/officeDocument/2006/relationships/image" Target="../media/image29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29.svg"/><Relationship Id="rId3" Type="http://schemas.openxmlformats.org/officeDocument/2006/relationships/hyperlink" Target="https://thenounproject.com/icon/neural-network-6758622/" TargetMode="External"/><Relationship Id="rId7" Type="http://schemas.openxmlformats.org/officeDocument/2006/relationships/image" Target="../media/image34.sv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11" Type="http://schemas.openxmlformats.org/officeDocument/2006/relationships/image" Target="../media/image2.svg"/><Relationship Id="rId5" Type="http://schemas.openxmlformats.org/officeDocument/2006/relationships/image" Target="../media/image8.svg"/><Relationship Id="rId10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3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36.svg"/><Relationship Id="rId3" Type="http://schemas.openxmlformats.org/officeDocument/2006/relationships/hyperlink" Target="https://thenounproject.com/icon/neural-network-6758622/" TargetMode="External"/><Relationship Id="rId7" Type="http://schemas.openxmlformats.org/officeDocument/2006/relationships/image" Target="../media/image29.sv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11" Type="http://schemas.openxmlformats.org/officeDocument/2006/relationships/image" Target="../media/image2.svg"/><Relationship Id="rId5" Type="http://schemas.openxmlformats.org/officeDocument/2006/relationships/image" Target="../media/image8.svg"/><Relationship Id="rId10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34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7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svg"/><Relationship Id="rId4" Type="http://schemas.openxmlformats.org/officeDocument/2006/relationships/image" Target="../media/image5.png"/><Relationship Id="rId9" Type="http://schemas.openxmlformats.org/officeDocument/2006/relationships/image" Target="../media/image29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3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11" Type="http://schemas.openxmlformats.org/officeDocument/2006/relationships/chart" Target="../charts/chart4.xml"/><Relationship Id="rId5" Type="http://schemas.openxmlformats.org/officeDocument/2006/relationships/image" Target="../media/image28.png"/><Relationship Id="rId10" Type="http://schemas.openxmlformats.org/officeDocument/2006/relationships/chart" Target="../charts/chart3.xml"/><Relationship Id="rId4" Type="http://schemas.openxmlformats.org/officeDocument/2006/relationships/image" Target="../media/image2.svg"/><Relationship Id="rId9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svg"/><Relationship Id="rId11" Type="http://schemas.openxmlformats.org/officeDocument/2006/relationships/image" Target="../media/image29.svg"/><Relationship Id="rId5" Type="http://schemas.openxmlformats.org/officeDocument/2006/relationships/image" Target="../media/image39.png"/><Relationship Id="rId10" Type="http://schemas.openxmlformats.org/officeDocument/2006/relationships/image" Target="../media/image28.png"/><Relationship Id="rId4" Type="http://schemas.openxmlformats.org/officeDocument/2006/relationships/image" Target="../media/image2.svg"/><Relationship Id="rId9" Type="http://schemas.openxmlformats.org/officeDocument/2006/relationships/image" Target="../media/image38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28.png"/><Relationship Id="rId7" Type="http://schemas.openxmlformats.org/officeDocument/2006/relationships/image" Target="../media/image39.png"/><Relationship Id="rId12" Type="http://schemas.openxmlformats.org/officeDocument/2006/relationships/image" Target="../media/image3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image" Target="../media/image2.svg"/><Relationship Id="rId5" Type="http://schemas.openxmlformats.org/officeDocument/2006/relationships/image" Target="../media/image5.png"/><Relationship Id="rId10" Type="http://schemas.openxmlformats.org/officeDocument/2006/relationships/image" Target="../media/image1.png"/><Relationship Id="rId4" Type="http://schemas.openxmlformats.org/officeDocument/2006/relationships/image" Target="../media/image29.svg"/><Relationship Id="rId9" Type="http://schemas.openxmlformats.org/officeDocument/2006/relationships/image" Target="../media/image41.gi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8.svg"/><Relationship Id="rId7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1.png"/><Relationship Id="rId4" Type="http://schemas.openxmlformats.org/officeDocument/2006/relationships/image" Target="../media/image42.png"/><Relationship Id="rId9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svg"/><Relationship Id="rId7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2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13.jpe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image" Target="../media/image18.png"/><Relationship Id="rId5" Type="http://schemas.openxmlformats.org/officeDocument/2006/relationships/image" Target="../media/image5.png"/><Relationship Id="rId15" Type="http://schemas.openxmlformats.org/officeDocument/2006/relationships/image" Target="../media/image12.jpeg"/><Relationship Id="rId10" Type="http://schemas.openxmlformats.org/officeDocument/2006/relationships/image" Target="../media/image17.svg"/><Relationship Id="rId4" Type="http://schemas.openxmlformats.org/officeDocument/2006/relationships/image" Target="../media/image2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9.svg"/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27.jpe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2.svg"/><Relationship Id="rId9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8.png"/><Relationship Id="rId7" Type="http://schemas.openxmlformats.org/officeDocument/2006/relationships/image" Target="../media/image2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5.png"/><Relationship Id="rId4" Type="http://schemas.openxmlformats.org/officeDocument/2006/relationships/image" Target="../media/image29.svg"/><Relationship Id="rId9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7">
            <a:extLst>
              <a:ext uri="{FF2B5EF4-FFF2-40B4-BE49-F238E27FC236}">
                <a16:creationId xmlns:a16="http://schemas.microsoft.com/office/drawing/2014/main" id="{72BE0334-E67F-8695-765D-29DE3077957D}"/>
              </a:ext>
            </a:extLst>
          </p:cNvPr>
          <p:cNvSpPr/>
          <p:nvPr/>
        </p:nvSpPr>
        <p:spPr>
          <a:xfrm flipH="1">
            <a:off x="18607634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" name="TextBox 2"/>
          <p:cNvSpPr txBox="1"/>
          <p:nvPr/>
        </p:nvSpPr>
        <p:spPr>
          <a:xfrm>
            <a:off x="2259721" y="2173583"/>
            <a:ext cx="13768558" cy="2603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22"/>
              </a:lnSpc>
              <a:spcBef>
                <a:spcPct val="0"/>
              </a:spcBef>
            </a:pPr>
            <a:r>
              <a:rPr lang="en-US" sz="157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  <a:endParaRPr lang="en-US" sz="15730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621240" y="1994945"/>
            <a:ext cx="9045519" cy="40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8"/>
              </a:lnSpc>
            </a:pPr>
            <a:r>
              <a:rPr lang="en-US" sz="2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Automotive LLM Model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259721" y="4944990"/>
            <a:ext cx="7492198" cy="1196978"/>
            <a:chOff x="0" y="0"/>
            <a:chExt cx="9989598" cy="1595971"/>
          </a:xfrm>
          <a:solidFill>
            <a:srgbClr val="B40000"/>
          </a:solidFill>
        </p:grpSpPr>
        <p:sp>
          <p:nvSpPr>
            <p:cNvPr id="6" name="Freeform 6"/>
            <p:cNvSpPr/>
            <p:nvPr/>
          </p:nvSpPr>
          <p:spPr>
            <a:xfrm rot="10800000">
              <a:off x="0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9" name="Freeform 9"/>
            <p:cNvSpPr/>
            <p:nvPr/>
          </p:nvSpPr>
          <p:spPr>
            <a:xfrm rot="10800000">
              <a:off x="1201725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2" name="Freeform 12"/>
            <p:cNvSpPr/>
            <p:nvPr/>
          </p:nvSpPr>
          <p:spPr>
            <a:xfrm rot="10800000">
              <a:off x="2394980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5" name="Freeform 15"/>
            <p:cNvSpPr/>
            <p:nvPr/>
          </p:nvSpPr>
          <p:spPr>
            <a:xfrm rot="10800000">
              <a:off x="3596706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18" name="Freeform 18"/>
            <p:cNvSpPr/>
            <p:nvPr/>
          </p:nvSpPr>
          <p:spPr>
            <a:xfrm rot="10800000">
              <a:off x="4796922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1" name="Freeform 21"/>
            <p:cNvSpPr/>
            <p:nvPr/>
          </p:nvSpPr>
          <p:spPr>
            <a:xfrm rot="10800000">
              <a:off x="5998647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4" name="Freeform 24"/>
            <p:cNvSpPr/>
            <p:nvPr/>
          </p:nvSpPr>
          <p:spPr>
            <a:xfrm rot="10800000">
              <a:off x="7191902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27" name="Freeform 27"/>
            <p:cNvSpPr/>
            <p:nvPr/>
          </p:nvSpPr>
          <p:spPr>
            <a:xfrm rot="10800000">
              <a:off x="8393627" y="0"/>
              <a:ext cx="1595971" cy="1595971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noProof="1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762063B-3C28-6611-2C9D-FABE5CCF2361}"/>
              </a:ext>
            </a:extLst>
          </p:cNvPr>
          <p:cNvGrpSpPr/>
          <p:nvPr/>
        </p:nvGrpSpPr>
        <p:grpSpPr>
          <a:xfrm>
            <a:off x="9292937" y="6246118"/>
            <a:ext cx="7492198" cy="1196978"/>
            <a:chOff x="9292937" y="6246118"/>
            <a:chExt cx="7492198" cy="1196978"/>
          </a:xfrm>
          <a:solidFill>
            <a:srgbClr val="B40000"/>
          </a:solidFill>
        </p:grpSpPr>
        <p:sp>
          <p:nvSpPr>
            <p:cNvPr id="30" name="Freeform 30"/>
            <p:cNvSpPr/>
            <p:nvPr/>
          </p:nvSpPr>
          <p:spPr>
            <a:xfrm>
              <a:off x="15588157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14686863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6" name="Freeform 36"/>
            <p:cNvSpPr/>
            <p:nvPr/>
          </p:nvSpPr>
          <p:spPr>
            <a:xfrm>
              <a:off x="13791922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12890628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2" name="Freeform 42"/>
            <p:cNvSpPr/>
            <p:nvPr/>
          </p:nvSpPr>
          <p:spPr>
            <a:xfrm>
              <a:off x="11990465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5" name="Freeform 45"/>
            <p:cNvSpPr/>
            <p:nvPr/>
          </p:nvSpPr>
          <p:spPr>
            <a:xfrm>
              <a:off x="11089172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8" name="Freeform 48"/>
            <p:cNvSpPr/>
            <p:nvPr/>
          </p:nvSpPr>
          <p:spPr>
            <a:xfrm>
              <a:off x="10194231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51" name="Freeform 51"/>
            <p:cNvSpPr/>
            <p:nvPr/>
          </p:nvSpPr>
          <p:spPr>
            <a:xfrm>
              <a:off x="9292937" y="6246118"/>
              <a:ext cx="1196978" cy="1196978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</p:grpSp>
      <p:sp>
        <p:nvSpPr>
          <p:cNvPr id="54" name="Freeform 54"/>
          <p:cNvSpPr/>
          <p:nvPr/>
        </p:nvSpPr>
        <p:spPr>
          <a:xfrm rot="5400000">
            <a:off x="9708217" y="-7524593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57" name="Freeform 57"/>
          <p:cNvSpPr/>
          <p:nvPr/>
        </p:nvSpPr>
        <p:spPr>
          <a:xfrm rot="5400000">
            <a:off x="-1383094" y="5504117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67" name="TextBox 67"/>
          <p:cNvSpPr txBox="1"/>
          <p:nvPr/>
        </p:nvSpPr>
        <p:spPr>
          <a:xfrm>
            <a:off x="685801" y="1635872"/>
            <a:ext cx="960689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81" name="Picture 80" descr="A red race car with black background&#10;&#10;Description automatically generated">
            <a:extLst>
              <a:ext uri="{FF2B5EF4-FFF2-40B4-BE49-F238E27FC236}">
                <a16:creationId xmlns:a16="http://schemas.microsoft.com/office/drawing/2014/main" id="{81429E13-CE7D-FEF6-EF10-9C41FB1A70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3" t="14370" r="8209" b="10895"/>
          <a:stretch/>
        </p:blipFill>
        <p:spPr>
          <a:xfrm flipH="1">
            <a:off x="4577214" y="3539386"/>
            <a:ext cx="9431445" cy="4439648"/>
          </a:xfrm>
          <a:prstGeom prst="rect">
            <a:avLst/>
          </a:prstGeom>
        </p:spPr>
      </p:pic>
      <p:sp>
        <p:nvSpPr>
          <p:cNvPr id="10" name="TextBox 61">
            <a:extLst>
              <a:ext uri="{FF2B5EF4-FFF2-40B4-BE49-F238E27FC236}">
                <a16:creationId xmlns:a16="http://schemas.microsoft.com/office/drawing/2014/main" id="{81723BAC-EFC2-83B9-8C05-3CB0C125858F}"/>
              </a:ext>
            </a:extLst>
          </p:cNvPr>
          <p:cNvSpPr txBox="1"/>
          <p:nvPr/>
        </p:nvSpPr>
        <p:spPr>
          <a:xfrm>
            <a:off x="10889745" y="8695300"/>
            <a:ext cx="7082275" cy="12990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Davide Benotto – 332150</a:t>
            </a:r>
            <a:endParaRPr lang="en-US" sz="2000" b="1" noProof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Manuele Mustari - 319694</a:t>
            </a:r>
            <a:endParaRPr lang="en-US" sz="2000" b="1" noProof="1">
              <a:solidFill>
                <a:srgbClr val="00000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r">
              <a:lnSpc>
                <a:spcPts val="3400"/>
              </a:lnSpc>
            </a:pPr>
            <a:r>
              <a:rPr lang="en-US" sz="2600" b="1" noProof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Paolo Riotino - 332530 </a:t>
            </a:r>
          </a:p>
        </p:txBody>
      </p:sp>
      <p:pic>
        <p:nvPicPr>
          <p:cNvPr id="4098" name="Picture 2" descr="DataBase and Data Mining Group">
            <a:extLst>
              <a:ext uri="{FF2B5EF4-FFF2-40B4-BE49-F238E27FC236}">
                <a16:creationId xmlns:a16="http://schemas.microsoft.com/office/drawing/2014/main" id="{113D7F13-72A9-37AF-C423-C0050A5D2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455" y="297930"/>
            <a:ext cx="1598114" cy="166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4C0F2175-9D42-2BBD-A60A-FE6057D73F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7" name="Freeform 3">
            <a:extLst>
              <a:ext uri="{FF2B5EF4-FFF2-40B4-BE49-F238E27FC236}">
                <a16:creationId xmlns:a16="http://schemas.microsoft.com/office/drawing/2014/main" id="{FFFA70CA-4AB7-9A6A-780C-58500E28DB24}"/>
              </a:ext>
            </a:extLst>
          </p:cNvPr>
          <p:cNvSpPr/>
          <p:nvPr/>
        </p:nvSpPr>
        <p:spPr>
          <a:xfrm rot="10800000">
            <a:off x="19180641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pic>
        <p:nvPicPr>
          <p:cNvPr id="11" name="Picture 10" descr="A race car on a track&#10;&#10;Description automatically generated">
            <a:extLst>
              <a:ext uri="{FF2B5EF4-FFF2-40B4-BE49-F238E27FC236}">
                <a16:creationId xmlns:a16="http://schemas.microsoft.com/office/drawing/2014/main" id="{CD70F3EF-8AD0-7C71-B8C7-A051C3DDF43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9721731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22" name="Freeform 17">
            <a:extLst>
              <a:ext uri="{FF2B5EF4-FFF2-40B4-BE49-F238E27FC236}">
                <a16:creationId xmlns:a16="http://schemas.microsoft.com/office/drawing/2014/main" id="{E8B2B374-FE94-95C7-7F55-B08F87724A12}"/>
              </a:ext>
            </a:extLst>
          </p:cNvPr>
          <p:cNvSpPr/>
          <p:nvPr/>
        </p:nvSpPr>
        <p:spPr>
          <a:xfrm>
            <a:off x="-5626845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D42ECA-6D9E-D832-66D9-57D46F34F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67">
            <a:extLst>
              <a:ext uri="{FF2B5EF4-FFF2-40B4-BE49-F238E27FC236}">
                <a16:creationId xmlns:a16="http://schemas.microsoft.com/office/drawing/2014/main" id="{818F444B-8A74-BE0C-AAFF-F1B3562F32E5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A081D97-9BA5-8186-DCDF-CE8684A38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0" name="Freeform 20">
            <a:extLst>
              <a:ext uri="{FF2B5EF4-FFF2-40B4-BE49-F238E27FC236}">
                <a16:creationId xmlns:a16="http://schemas.microsoft.com/office/drawing/2014/main" id="{0B473ADF-8329-0E68-CBA6-B10A7A08BFAE}"/>
              </a:ext>
            </a:extLst>
          </p:cNvPr>
          <p:cNvSpPr/>
          <p:nvPr/>
        </p:nvSpPr>
        <p:spPr>
          <a:xfrm>
            <a:off x="-5316933" y="813350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25" name="Picture 24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491D1966-2E88-0861-5419-C1C62A54007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6073" r="58"/>
          <a:stretch/>
        </p:blipFill>
        <p:spPr>
          <a:xfrm>
            <a:off x="19079471" y="0"/>
            <a:ext cx="13515256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4A6FE8-546F-4DC0-5FC8-304858138391}"/>
              </a:ext>
            </a:extLst>
          </p:cNvPr>
          <p:cNvSpPr txBox="1"/>
          <p:nvPr/>
        </p:nvSpPr>
        <p:spPr>
          <a:xfrm>
            <a:off x="10632140" y="2056755"/>
            <a:ext cx="652630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>
                <a:solidFill>
                  <a:srgbClr val="C00000"/>
                </a:solidFill>
                <a:latin typeface="Poppins Bold"/>
                <a:cs typeface="Poppins Bold"/>
              </a:rPr>
              <a:t>TEST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B7F8571-B7B7-EE41-D184-BEBDC6559BCE}"/>
              </a:ext>
            </a:extLst>
          </p:cNvPr>
          <p:cNvCxnSpPr>
            <a:cxnSpLocks/>
          </p:cNvCxnSpPr>
          <p:nvPr/>
        </p:nvCxnSpPr>
        <p:spPr>
          <a:xfrm>
            <a:off x="4118081" y="3526505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EDBDE88-53F7-0EC4-2AC6-6BADDDA558CC}"/>
              </a:ext>
            </a:extLst>
          </p:cNvPr>
          <p:cNvCxnSpPr>
            <a:cxnSpLocks/>
          </p:cNvCxnSpPr>
          <p:nvPr/>
        </p:nvCxnSpPr>
        <p:spPr>
          <a:xfrm>
            <a:off x="4118081" y="4398589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B2C45E2-40EA-6377-3781-77BEC2F6BEB6}"/>
              </a:ext>
            </a:extLst>
          </p:cNvPr>
          <p:cNvCxnSpPr>
            <a:cxnSpLocks/>
          </p:cNvCxnSpPr>
          <p:nvPr/>
        </p:nvCxnSpPr>
        <p:spPr>
          <a:xfrm>
            <a:off x="4118081" y="5356401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D805DAC6-E2F9-6EDB-4810-E8E16FE4FFE0}"/>
              </a:ext>
            </a:extLst>
          </p:cNvPr>
          <p:cNvGrpSpPr/>
          <p:nvPr/>
        </p:nvGrpSpPr>
        <p:grpSpPr>
          <a:xfrm>
            <a:off x="866902" y="5582430"/>
            <a:ext cx="16229761" cy="477054"/>
            <a:chOff x="866902" y="6075416"/>
            <a:chExt cx="16229761" cy="4770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2B2B805-2AA8-7422-CFFC-003545316D47}"/>
                </a:ext>
              </a:extLst>
            </p:cNvPr>
            <p:cNvSpPr txBox="1"/>
            <p:nvPr/>
          </p:nvSpPr>
          <p:spPr>
            <a:xfrm>
              <a:off x="866902" y="6075416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DATA CLEANING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25B0C4-EB07-3991-E796-38C82461DA9F}"/>
                </a:ext>
              </a:extLst>
            </p:cNvPr>
            <p:cNvSpPr txBox="1"/>
            <p:nvPr/>
          </p:nvSpPr>
          <p:spPr>
            <a:xfrm>
              <a:off x="4118081" y="6098500"/>
              <a:ext cx="1297858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latin typeface="Poppins Bold"/>
                  <a:cs typeface="Poppins Bold"/>
                </a:rPr>
                <a:t>Removal of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NaN VALUES </a:t>
              </a:r>
              <a:r>
                <a:rPr lang="en-US" sz="2200" b="1" noProof="1">
                  <a:latin typeface="Poppins Bold"/>
                  <a:cs typeface="Poppins Bold"/>
                </a:rPr>
                <a:t>and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DUPLICATE </a:t>
              </a:r>
              <a:r>
                <a:rPr lang="en-US" sz="2200" b="1" noProof="1">
                  <a:latin typeface="Poppins Bold"/>
                  <a:cs typeface="Poppins Bold"/>
                </a:rPr>
                <a:t>handling</a:t>
              </a: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E6B95D6-A783-EAFC-1606-A2CDD85B3E4D}"/>
              </a:ext>
            </a:extLst>
          </p:cNvPr>
          <p:cNvCxnSpPr>
            <a:cxnSpLocks/>
          </p:cNvCxnSpPr>
          <p:nvPr/>
        </p:nvCxnSpPr>
        <p:spPr>
          <a:xfrm>
            <a:off x="4118081" y="6257062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C51D2E-2712-E939-F1A5-9C80AE59F30E}"/>
              </a:ext>
            </a:extLst>
          </p:cNvPr>
          <p:cNvCxnSpPr>
            <a:cxnSpLocks/>
          </p:cNvCxnSpPr>
          <p:nvPr/>
        </p:nvCxnSpPr>
        <p:spPr>
          <a:xfrm>
            <a:off x="4118081" y="7172009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942A7ED-D55B-B840-98F1-CEB4ED17CE4E}"/>
              </a:ext>
            </a:extLst>
          </p:cNvPr>
          <p:cNvSpPr txBox="1"/>
          <p:nvPr/>
        </p:nvSpPr>
        <p:spPr>
          <a:xfrm>
            <a:off x="4143398" y="2056755"/>
            <a:ext cx="64634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>
                <a:solidFill>
                  <a:srgbClr val="C00000"/>
                </a:solidFill>
                <a:latin typeface="Poppins Bold"/>
                <a:cs typeface="Poppins Bold"/>
              </a:rPr>
              <a:t>TRAIN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8DB17BF-1588-C86D-DB4D-E8B1480054DE}"/>
              </a:ext>
            </a:extLst>
          </p:cNvPr>
          <p:cNvGrpSpPr/>
          <p:nvPr/>
        </p:nvGrpSpPr>
        <p:grpSpPr>
          <a:xfrm>
            <a:off x="866902" y="3753032"/>
            <a:ext cx="15637725" cy="477054"/>
            <a:chOff x="866902" y="4248134"/>
            <a:chExt cx="15637725" cy="47705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F7136D7-7064-A35B-5E32-FF5E7DB737BF}"/>
                </a:ext>
              </a:extLst>
            </p:cNvPr>
            <p:cNvGrpSpPr/>
            <p:nvPr/>
          </p:nvGrpSpPr>
          <p:grpSpPr>
            <a:xfrm>
              <a:off x="4767680" y="4268603"/>
              <a:ext cx="11736947" cy="430889"/>
              <a:chOff x="4767680" y="4188489"/>
              <a:chExt cx="11736947" cy="430889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F3AB738-7853-CAC5-CF66-E79934528F1E}"/>
                  </a:ext>
                </a:extLst>
              </p:cNvPr>
              <p:cNvSpPr txBox="1"/>
              <p:nvPr/>
            </p:nvSpPr>
            <p:spPr>
              <a:xfrm>
                <a:off x="4767680" y="4188491"/>
                <a:ext cx="5214860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From 2019 to 2023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266522-9C6E-CB4D-473C-62C9B28E03C3}"/>
                  </a:ext>
                </a:extLst>
              </p:cNvPr>
              <p:cNvSpPr txBox="1"/>
              <p:nvPr/>
            </p:nvSpPr>
            <p:spPr>
              <a:xfrm>
                <a:off x="11285961" y="4188489"/>
                <a:ext cx="5218666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2024</a:t>
                </a: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B947BB2-1093-0D8B-75B7-A05CC5C4AF51}"/>
                </a:ext>
              </a:extLst>
            </p:cNvPr>
            <p:cNvSpPr txBox="1"/>
            <p:nvPr/>
          </p:nvSpPr>
          <p:spPr>
            <a:xfrm>
              <a:off x="866902" y="4248134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SEASON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7923E54-E9D4-C5A0-31C1-2309AE8EAF60}"/>
              </a:ext>
            </a:extLst>
          </p:cNvPr>
          <p:cNvGrpSpPr/>
          <p:nvPr/>
        </p:nvGrpSpPr>
        <p:grpSpPr>
          <a:xfrm>
            <a:off x="866902" y="4664479"/>
            <a:ext cx="15637726" cy="483558"/>
            <a:chOff x="866902" y="5183552"/>
            <a:chExt cx="15637726" cy="48355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84E4EC0-A83B-9951-A761-606F9A6300B3}"/>
                </a:ext>
              </a:extLst>
            </p:cNvPr>
            <p:cNvGrpSpPr/>
            <p:nvPr/>
          </p:nvGrpSpPr>
          <p:grpSpPr>
            <a:xfrm>
              <a:off x="4767680" y="5183552"/>
              <a:ext cx="11736948" cy="430888"/>
              <a:chOff x="4767680" y="5051885"/>
              <a:chExt cx="11736948" cy="43088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22CAD4-4C63-0799-8A2A-BE9F1F4A1766}"/>
                  </a:ext>
                </a:extLst>
              </p:cNvPr>
              <p:cNvSpPr txBox="1"/>
              <p:nvPr/>
            </p:nvSpPr>
            <p:spPr>
              <a:xfrm>
                <a:off x="4767680" y="5051886"/>
                <a:ext cx="5214860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WITHOUT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FAILURES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48A811B-4036-F99D-240A-C4DEC1EBCE9C}"/>
                  </a:ext>
                </a:extLst>
              </p:cNvPr>
              <p:cNvSpPr txBox="1"/>
              <p:nvPr/>
            </p:nvSpPr>
            <p:spPr>
              <a:xfrm>
                <a:off x="11285961" y="5051885"/>
                <a:ext cx="5218667" cy="43088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FAILURES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7252B20-001D-7ADF-A74B-48EAD546E6C2}"/>
                </a:ext>
              </a:extLst>
            </p:cNvPr>
            <p:cNvSpPr txBox="1"/>
            <p:nvPr/>
          </p:nvSpPr>
          <p:spPr>
            <a:xfrm>
              <a:off x="866902" y="5190056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FAILURE FILTER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50AB172-10FE-6833-E888-AECC8604E9D2}"/>
              </a:ext>
            </a:extLst>
          </p:cNvPr>
          <p:cNvGrpSpPr/>
          <p:nvPr/>
        </p:nvGrpSpPr>
        <p:grpSpPr>
          <a:xfrm>
            <a:off x="866902" y="6493877"/>
            <a:ext cx="16183969" cy="477054"/>
            <a:chOff x="866902" y="6987352"/>
            <a:chExt cx="16183969" cy="47705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EB6DD8C-165D-9783-E246-579EB7B24837}"/>
                </a:ext>
              </a:extLst>
            </p:cNvPr>
            <p:cNvGrpSpPr/>
            <p:nvPr/>
          </p:nvGrpSpPr>
          <p:grpSpPr>
            <a:xfrm>
              <a:off x="4263389" y="7013447"/>
              <a:ext cx="12787482" cy="430887"/>
              <a:chOff x="4263389" y="6774211"/>
              <a:chExt cx="12787482" cy="430887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34524BD-4D61-D228-0B01-E80929B9D4A9}"/>
                  </a:ext>
                </a:extLst>
              </p:cNvPr>
              <p:cNvSpPr txBox="1"/>
              <p:nvPr/>
            </p:nvSpPr>
            <p:spPr>
              <a:xfrm>
                <a:off x="4263389" y="6774211"/>
                <a:ext cx="629890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WITHOUT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PIT STOP </a:t>
                </a:r>
                <a:r>
                  <a:rPr lang="en-US" sz="2200" b="1" noProof="1">
                    <a:latin typeface="Poppins Bold"/>
                    <a:cs typeface="Poppins Bold"/>
                  </a:rPr>
                  <a:t>laps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B1E402E-7902-3440-889F-2BEB7F24061A}"/>
                  </a:ext>
                </a:extLst>
              </p:cNvPr>
              <p:cNvSpPr txBox="1"/>
              <p:nvPr/>
            </p:nvSpPr>
            <p:spPr>
              <a:xfrm>
                <a:off x="10739717" y="6774211"/>
                <a:ext cx="631115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noProof="1">
                    <a:latin typeface="Poppins Bold"/>
                    <a:cs typeface="Poppins Bold"/>
                  </a:rPr>
                  <a:t>Complete data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WITH</a:t>
                </a:r>
                <a:r>
                  <a:rPr lang="en-US" sz="2200" b="1" noProof="1">
                    <a:latin typeface="Poppins Bold"/>
                    <a:cs typeface="Poppins Bold"/>
                  </a:rPr>
                  <a:t> </a:t>
                </a:r>
                <a:r>
                  <a:rPr lang="en-US" sz="2200" b="1" noProof="1">
                    <a:solidFill>
                      <a:srgbClr val="C00000"/>
                    </a:solidFill>
                    <a:latin typeface="Poppins Bold"/>
                    <a:cs typeface="Poppins Bold"/>
                  </a:rPr>
                  <a:t>PIT STOP </a:t>
                </a:r>
                <a:r>
                  <a:rPr lang="en-US" sz="2200" b="1" noProof="1">
                    <a:latin typeface="Poppins Bold"/>
                    <a:cs typeface="Poppins Bold"/>
                  </a:rPr>
                  <a:t>laps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CBA110-942A-7299-840C-B25DDFC6E3FF}"/>
                </a:ext>
              </a:extLst>
            </p:cNvPr>
            <p:cNvSpPr txBox="1"/>
            <p:nvPr/>
          </p:nvSpPr>
          <p:spPr>
            <a:xfrm>
              <a:off x="866902" y="6987352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PIT STOP LAPS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5881C30-0093-D185-667B-933335282417}"/>
              </a:ext>
            </a:extLst>
          </p:cNvPr>
          <p:cNvCxnSpPr>
            <a:cxnSpLocks/>
          </p:cNvCxnSpPr>
          <p:nvPr/>
        </p:nvCxnSpPr>
        <p:spPr>
          <a:xfrm>
            <a:off x="4118081" y="8394231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2EB79B9-C680-6BDE-9B8E-577A832C1335}"/>
              </a:ext>
            </a:extLst>
          </p:cNvPr>
          <p:cNvGrpSpPr/>
          <p:nvPr/>
        </p:nvGrpSpPr>
        <p:grpSpPr>
          <a:xfrm>
            <a:off x="866902" y="7405324"/>
            <a:ext cx="16291546" cy="769441"/>
            <a:chOff x="866902" y="7928394"/>
            <a:chExt cx="16291546" cy="76944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D615EF-9F95-E978-00ED-6BCE28E50237}"/>
                </a:ext>
              </a:extLst>
            </p:cNvPr>
            <p:cNvSpPr txBox="1"/>
            <p:nvPr/>
          </p:nvSpPr>
          <p:spPr>
            <a:xfrm>
              <a:off x="866902" y="8055059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NORMALIZATION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5A3E765-8333-9431-1A7C-132380B456D9}"/>
                </a:ext>
              </a:extLst>
            </p:cNvPr>
            <p:cNvSpPr txBox="1"/>
            <p:nvPr/>
          </p:nvSpPr>
          <p:spPr>
            <a:xfrm>
              <a:off x="4056446" y="7928394"/>
              <a:ext cx="131020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DATA TYPE</a:t>
              </a:r>
              <a:r>
                <a:rPr lang="en-US" sz="2200" b="1" noProof="1">
                  <a:latin typeface="Poppins Bold"/>
                  <a:cs typeface="Poppins Bold"/>
                </a:rPr>
                <a:t> handling to normalize (Min Max Scaler) only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NUMERICAL</a:t>
              </a:r>
              <a:r>
                <a:rPr lang="en-US" sz="2200" b="1" noProof="1">
                  <a:latin typeface="Poppins Bold"/>
                  <a:cs typeface="Poppins Bold"/>
                </a:rPr>
                <a:t> and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TEMPORAL</a:t>
              </a:r>
              <a:r>
                <a:rPr lang="en-US" sz="2200" b="1" noProof="1">
                  <a:latin typeface="Poppins Bold"/>
                  <a:cs typeface="Poppins Bold"/>
                </a:rPr>
                <a:t> values.</a:t>
              </a:r>
            </a:p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MAPPING</a:t>
              </a:r>
              <a:r>
                <a:rPr lang="en-US" sz="2200" b="1" noProof="1">
                  <a:latin typeface="Poppins Bold"/>
                  <a:cs typeface="Poppins Bold"/>
                </a:rPr>
                <a:t>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CATEGORICAL</a:t>
              </a:r>
              <a:r>
                <a:rPr lang="en-US" sz="2200" b="1" noProof="1">
                  <a:latin typeface="Poppins Bold"/>
                  <a:cs typeface="Poppins Bold"/>
                </a:rPr>
                <a:t> data</a:t>
              </a:r>
            </a:p>
          </p:txBody>
        </p: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D366791-6055-7242-22BE-B2E257CE5C57}"/>
              </a:ext>
            </a:extLst>
          </p:cNvPr>
          <p:cNvCxnSpPr>
            <a:cxnSpLocks/>
          </p:cNvCxnSpPr>
          <p:nvPr/>
        </p:nvCxnSpPr>
        <p:spPr>
          <a:xfrm>
            <a:off x="4118081" y="2687697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BC9508C4-5931-487C-C2DE-1FD3AE1F2F3B}"/>
              </a:ext>
            </a:extLst>
          </p:cNvPr>
          <p:cNvGrpSpPr/>
          <p:nvPr/>
        </p:nvGrpSpPr>
        <p:grpSpPr>
          <a:xfrm>
            <a:off x="866902" y="2841585"/>
            <a:ext cx="16291545" cy="477054"/>
            <a:chOff x="866902" y="3326847"/>
            <a:chExt cx="16291545" cy="4770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6EC874C-DD4E-7F16-4945-18BBAD45800B}"/>
                </a:ext>
              </a:extLst>
            </p:cNvPr>
            <p:cNvSpPr txBox="1"/>
            <p:nvPr/>
          </p:nvSpPr>
          <p:spPr>
            <a:xfrm>
              <a:off x="4118081" y="3353656"/>
              <a:ext cx="130403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DIFFERENT GRANULARITY </a:t>
              </a:r>
              <a:r>
                <a:rPr lang="en-US" sz="2200" b="1" noProof="1">
                  <a:latin typeface="Poppins Bold"/>
                  <a:cs typeface="Poppins Bold"/>
                  <a:sym typeface="Wingdings" panose="05000000000000000000" pitchFamily="2" charset="2"/>
                </a:rPr>
                <a:t>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  <a:sym typeface="Wingdings" panose="05000000000000000000" pitchFamily="2" charset="2"/>
                </a:rPr>
                <a:t> </a:t>
              </a:r>
              <a:r>
                <a:rPr lang="en-US" sz="2200" b="1" noProof="1">
                  <a:latin typeface="Poppins Bold"/>
                  <a:cs typeface="Poppins Bold"/>
                </a:rPr>
                <a:t>merge (telemetry, weather, laps)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FC60CB2-35FF-8CD3-3467-E6C873CD5E8B}"/>
                </a:ext>
              </a:extLst>
            </p:cNvPr>
            <p:cNvSpPr txBox="1"/>
            <p:nvPr/>
          </p:nvSpPr>
          <p:spPr>
            <a:xfrm>
              <a:off x="866902" y="3326847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SOURCE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</p:grpSp>
      <p:sp>
        <p:nvSpPr>
          <p:cNvPr id="69" name="TextBox 6">
            <a:extLst>
              <a:ext uri="{FF2B5EF4-FFF2-40B4-BE49-F238E27FC236}">
                <a16:creationId xmlns:a16="http://schemas.microsoft.com/office/drawing/2014/main" id="{4738788A-9179-10C8-5FF2-CDAE7DCC51E2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6D2B88B-4205-9DBA-3E40-E2A38EC4BC88}"/>
              </a:ext>
            </a:extLst>
          </p:cNvPr>
          <p:cNvSpPr txBox="1"/>
          <p:nvPr/>
        </p:nvSpPr>
        <p:spPr>
          <a:xfrm>
            <a:off x="2599345" y="803168"/>
            <a:ext cx="15320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DATA PREPROCESSING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0BEBDB-B71C-DCD4-2628-16F14AAC78FD}"/>
              </a:ext>
            </a:extLst>
          </p:cNvPr>
          <p:cNvCxnSpPr>
            <a:cxnSpLocks/>
          </p:cNvCxnSpPr>
          <p:nvPr/>
        </p:nvCxnSpPr>
        <p:spPr>
          <a:xfrm>
            <a:off x="10642277" y="3512216"/>
            <a:ext cx="0" cy="18625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0AE09AE-DE08-8B1A-D4FD-972E86FC8DCF}"/>
              </a:ext>
            </a:extLst>
          </p:cNvPr>
          <p:cNvCxnSpPr>
            <a:cxnSpLocks/>
          </p:cNvCxnSpPr>
          <p:nvPr/>
        </p:nvCxnSpPr>
        <p:spPr>
          <a:xfrm>
            <a:off x="10637560" y="6242770"/>
            <a:ext cx="0" cy="9149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971C8F-E1B6-7664-EACC-61652F871FA8}"/>
              </a:ext>
            </a:extLst>
          </p:cNvPr>
          <p:cNvGrpSpPr/>
          <p:nvPr/>
        </p:nvGrpSpPr>
        <p:grpSpPr>
          <a:xfrm>
            <a:off x="866902" y="8609158"/>
            <a:ext cx="16291546" cy="769441"/>
            <a:chOff x="866902" y="7928394"/>
            <a:chExt cx="16291546" cy="76944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BE64B81-3812-DD0B-0BC7-D497482D6865}"/>
                </a:ext>
              </a:extLst>
            </p:cNvPr>
            <p:cNvSpPr txBox="1"/>
            <p:nvPr/>
          </p:nvSpPr>
          <p:spPr>
            <a:xfrm>
              <a:off x="866902" y="8055059"/>
              <a:ext cx="289633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5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STORAGE</a:t>
              </a:r>
              <a:endParaRPr lang="en-US" sz="2500" b="1" noProof="1">
                <a:latin typeface="Poppins Bold"/>
                <a:cs typeface="Poppins Bold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283FDF5-7E16-DA13-1089-3BD39A78D04E}"/>
                </a:ext>
              </a:extLst>
            </p:cNvPr>
            <p:cNvSpPr txBox="1"/>
            <p:nvPr/>
          </p:nvSpPr>
          <p:spPr>
            <a:xfrm>
              <a:off x="4056446" y="7928394"/>
              <a:ext cx="131020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noProof="1">
                  <a:latin typeface="Poppins Bold"/>
                  <a:cs typeface="Poppins Bold"/>
                </a:rPr>
                <a:t>Data are stored in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NPZ </a:t>
              </a:r>
              <a:r>
                <a:rPr lang="en-US" sz="2200" b="1" noProof="1">
                  <a:latin typeface="Poppins Bold"/>
                  <a:cs typeface="Poppins Bold"/>
                </a:rPr>
                <a:t>instead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CSV </a:t>
              </a:r>
              <a:r>
                <a:rPr lang="en-US" sz="2200" b="1" noProof="1">
                  <a:latin typeface="Poppins Bold"/>
                  <a:cs typeface="Poppins Bold"/>
                </a:rPr>
                <a:t>files in order to reduce the amount of 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STORAGE ON DISK </a:t>
              </a:r>
              <a:r>
                <a:rPr lang="en-US" sz="2200" b="1" noProof="1">
                  <a:latin typeface="Poppins Bold"/>
                  <a:cs typeface="Poppins Bold"/>
                </a:rPr>
                <a:t>and</a:t>
              </a:r>
              <a:r>
                <a:rPr lang="en-US" sz="22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 OPTIMIZE </a:t>
              </a:r>
              <a:r>
                <a:rPr lang="en-US" sz="2200" b="1" noProof="1">
                  <a:latin typeface="Poppins Bold"/>
                  <a:cs typeface="Poppins Bold"/>
                </a:rPr>
                <a:t>the data loading and management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E4C8810-6CF7-1A8F-08E6-AF07291C79F6}"/>
              </a:ext>
            </a:extLst>
          </p:cNvPr>
          <p:cNvCxnSpPr>
            <a:cxnSpLocks/>
          </p:cNvCxnSpPr>
          <p:nvPr/>
        </p:nvCxnSpPr>
        <p:spPr>
          <a:xfrm>
            <a:off x="4118081" y="9608668"/>
            <a:ext cx="1304036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20">
            <a:extLst>
              <a:ext uri="{FF2B5EF4-FFF2-40B4-BE49-F238E27FC236}">
                <a16:creationId xmlns:a16="http://schemas.microsoft.com/office/drawing/2014/main" id="{25D5922A-99F8-5E47-5ABF-2497606A482F}"/>
              </a:ext>
            </a:extLst>
          </p:cNvPr>
          <p:cNvSpPr/>
          <p:nvPr/>
        </p:nvSpPr>
        <p:spPr>
          <a:xfrm>
            <a:off x="-5170330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8" name="Freeform 20">
            <a:extLst>
              <a:ext uri="{FF2B5EF4-FFF2-40B4-BE49-F238E27FC236}">
                <a16:creationId xmlns:a16="http://schemas.microsoft.com/office/drawing/2014/main" id="{43B38A9E-7170-4928-B8CE-B22FE8552B89}"/>
              </a:ext>
            </a:extLst>
          </p:cNvPr>
          <p:cNvSpPr/>
          <p:nvPr/>
        </p:nvSpPr>
        <p:spPr>
          <a:xfrm flipH="1">
            <a:off x="18872381" y="1690549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1" name="Freeform 28">
            <a:extLst>
              <a:ext uri="{FF2B5EF4-FFF2-40B4-BE49-F238E27FC236}">
                <a16:creationId xmlns:a16="http://schemas.microsoft.com/office/drawing/2014/main" id="{8FF677EF-C196-80B3-9072-2F40FB8394DF}"/>
              </a:ext>
            </a:extLst>
          </p:cNvPr>
          <p:cNvSpPr/>
          <p:nvPr/>
        </p:nvSpPr>
        <p:spPr>
          <a:xfrm flipH="1">
            <a:off x="-5275368" y="8293586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2" name="Freeform 27">
            <a:extLst>
              <a:ext uri="{FF2B5EF4-FFF2-40B4-BE49-F238E27FC236}">
                <a16:creationId xmlns:a16="http://schemas.microsoft.com/office/drawing/2014/main" id="{E7008E89-EBCF-F122-84DF-1C0668BF9322}"/>
              </a:ext>
            </a:extLst>
          </p:cNvPr>
          <p:cNvSpPr/>
          <p:nvPr/>
        </p:nvSpPr>
        <p:spPr>
          <a:xfrm>
            <a:off x="18526670" y="478962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4239993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6578B-99EA-47CF-DB57-DE8E95211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9A1A54F-4777-C37A-61DF-263B1DED49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5" name="Google Shape;16795;p90">
              <a:extLst>
                <a:ext uri="{FF2B5EF4-FFF2-40B4-BE49-F238E27FC236}">
                  <a16:creationId xmlns:a16="http://schemas.microsoft.com/office/drawing/2014/main" id="{4980752C-6EE9-5E65-8094-2550C0BF966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D474467D-5EBF-453E-6A62-3876A2E6F8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9058D804-A736-9392-17E3-BBF920DEDD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B69D75E4-66F4-728C-DB1A-B4B2035EE4D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82" name="TextBox 67">
            <a:extLst>
              <a:ext uri="{FF2B5EF4-FFF2-40B4-BE49-F238E27FC236}">
                <a16:creationId xmlns:a16="http://schemas.microsoft.com/office/drawing/2014/main" id="{441C1EAD-0D5F-77C3-12C0-701F4E06863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7565C0-D76E-C464-2333-F6EB1D1B4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6" name="Graphic 5" descr="Partial sun with solid fill">
            <a:extLst>
              <a:ext uri="{FF2B5EF4-FFF2-40B4-BE49-F238E27FC236}">
                <a16:creationId xmlns:a16="http://schemas.microsoft.com/office/drawing/2014/main" id="{5FC41EE4-1518-B84A-90E1-E9D704E9AB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701" y="6201233"/>
            <a:ext cx="914400" cy="914400"/>
          </a:xfrm>
          <a:prstGeom prst="rect">
            <a:avLst/>
          </a:prstGeom>
        </p:spPr>
      </p:pic>
      <p:pic>
        <p:nvPicPr>
          <p:cNvPr id="7" name="Graphic 6" descr="Race Car with solid fill">
            <a:extLst>
              <a:ext uri="{FF2B5EF4-FFF2-40B4-BE49-F238E27FC236}">
                <a16:creationId xmlns:a16="http://schemas.microsoft.com/office/drawing/2014/main" id="{AA672F2D-F7EA-2913-617C-947E8198B2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86030" y="6438981"/>
            <a:ext cx="914400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93B32F0-F2AD-F612-4A60-8EA6C94964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" t="3467" r="1796" b="2287"/>
          <a:stretch/>
        </p:blipFill>
        <p:spPr>
          <a:xfrm>
            <a:off x="828197" y="2320179"/>
            <a:ext cx="16605836" cy="7672592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2DD16C5E-1BF8-8098-68E0-2F456D3724D3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576FB-3872-FD86-ED92-9E8565E2F0EC}"/>
              </a:ext>
            </a:extLst>
          </p:cNvPr>
          <p:cNvSpPr txBox="1"/>
          <p:nvPr/>
        </p:nvSpPr>
        <p:spPr>
          <a:xfrm>
            <a:off x="5078790" y="803168"/>
            <a:ext cx="84476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AUTOENCODER</a:t>
            </a:r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D61AF9F0-CF52-474C-2AE4-B908D252AF13}"/>
              </a:ext>
            </a:extLst>
          </p:cNvPr>
          <p:cNvSpPr/>
          <p:nvPr/>
        </p:nvSpPr>
        <p:spPr>
          <a:xfrm>
            <a:off x="19502602" y="845768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30D8370D-210B-7FED-5B5D-1C7AD60BE043}"/>
              </a:ext>
            </a:extLst>
          </p:cNvPr>
          <p:cNvSpPr/>
          <p:nvPr/>
        </p:nvSpPr>
        <p:spPr>
          <a:xfrm>
            <a:off x="-6849119" y="2036107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9337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FAC10A-CDE7-10C6-E4B0-268CABD58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836BA16-1880-B0AC-61D1-99A2CE3EB70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231683A6-51D4-BF1D-7E18-4254CCD2E01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1F13AAA3-1EA7-D4FB-3168-A5E9D6EEAA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E8C07047-CEC5-2840-8E7E-32BC9946A1F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79D931CC-2765-432F-5C0D-3F0C849C602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6EB5DE53-B5B2-C88E-103A-0C3696511AA6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72D8A7-DE85-9906-A471-D3DAD5816A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1EAA1D-B347-7E94-A104-041F5011AAD4}"/>
              </a:ext>
            </a:extLst>
          </p:cNvPr>
          <p:cNvSpPr txBox="1"/>
          <p:nvPr/>
        </p:nvSpPr>
        <p:spPr>
          <a:xfrm>
            <a:off x="2137667" y="3768761"/>
            <a:ext cx="761412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SLIDING WINDOWS</a:t>
            </a:r>
            <a:r>
              <a:rPr lang="en-US" sz="2500" b="1" noProof="1">
                <a:latin typeface="Poppins Bold"/>
                <a:cs typeface="Poppins Bold"/>
              </a:rPr>
              <a:t>  and different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BATCH SIZE</a:t>
            </a:r>
            <a:r>
              <a:rPr lang="en-US" sz="2500" b="1" noProof="1">
                <a:latin typeface="Poppins Bold"/>
                <a:cs typeface="Poppins Bold"/>
              </a:rPr>
              <a:t> to reduce the load on RAM.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KFOLD CROSS VALIDATION </a:t>
            </a:r>
            <a:r>
              <a:rPr lang="en-US" sz="2500" b="1" noProof="1">
                <a:latin typeface="Poppins Bold"/>
                <a:cs typeface="Poppins Bold"/>
              </a:rPr>
              <a:t>to generalize the model and reduce the overfitting.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latin typeface="Poppins Bold"/>
                <a:cs typeface="Poppins Bold"/>
              </a:rPr>
              <a:t>Different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LEARNING RATE </a:t>
            </a:r>
            <a:r>
              <a:rPr lang="en-US" sz="2500" b="1" noProof="1">
                <a:latin typeface="Poppins Bold"/>
                <a:cs typeface="Poppins Bold"/>
              </a:rPr>
              <a:t>and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OPTIMIZER </a:t>
            </a:r>
            <a:r>
              <a:rPr lang="en-US" sz="2500" b="1" noProof="1">
                <a:latin typeface="Poppins Bold"/>
                <a:cs typeface="Poppins Bold"/>
              </a:rPr>
              <a:t>to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 </a:t>
            </a:r>
            <a:r>
              <a:rPr lang="en-US" sz="2500" b="1" noProof="1">
                <a:latin typeface="Poppins Bold"/>
                <a:cs typeface="Poppins Bold"/>
              </a:rPr>
              <a:t>improve the model.</a:t>
            </a:r>
          </a:p>
          <a:p>
            <a:endParaRPr lang="en-US" sz="2500" b="1" noProof="1">
              <a:solidFill>
                <a:srgbClr val="C00000"/>
              </a:solidFill>
              <a:latin typeface="Poppins Bold"/>
              <a:cs typeface="Poppins Bold"/>
            </a:endParaRPr>
          </a:p>
          <a:p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LOW</a:t>
            </a:r>
            <a:r>
              <a:rPr lang="en-US" sz="2500" b="1" noProof="1">
                <a:latin typeface="Poppins Bold"/>
                <a:cs typeface="Poppins Bold"/>
              </a:rPr>
              <a:t> final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LOSS </a:t>
            </a:r>
            <a:r>
              <a:rPr lang="en-US" sz="2500" b="1" noProof="1">
                <a:latin typeface="Poppins Bold"/>
                <a:cs typeface="Poppins Bold"/>
              </a:rPr>
              <a:t>value reached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3917A73F-A78C-D890-5294-ED53F5946671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C5EB8-8C63-E7D4-F000-C8DC7FD65216}"/>
              </a:ext>
            </a:extLst>
          </p:cNvPr>
          <p:cNvSpPr txBox="1"/>
          <p:nvPr/>
        </p:nvSpPr>
        <p:spPr>
          <a:xfrm>
            <a:off x="6380014" y="803168"/>
            <a:ext cx="58452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TRAINING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FE2E8D-5030-472B-201A-B8BAC41BF864}"/>
              </a:ext>
            </a:extLst>
          </p:cNvPr>
          <p:cNvGrpSpPr/>
          <p:nvPr/>
        </p:nvGrpSpPr>
        <p:grpSpPr>
          <a:xfrm>
            <a:off x="10076330" y="3523103"/>
            <a:ext cx="6939047" cy="4536224"/>
            <a:chOff x="9144000" y="2248247"/>
            <a:chExt cx="8315502" cy="5436046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7B1D1E43-0AC6-7A42-05E4-EDFC84C86CC6}"/>
                </a:ext>
              </a:extLst>
            </p:cNvPr>
            <p:cNvSpPr/>
            <p:nvPr/>
          </p:nvSpPr>
          <p:spPr>
            <a:xfrm>
              <a:off x="9634662" y="2663160"/>
              <a:ext cx="7824840" cy="5021133"/>
            </a:xfrm>
            <a:prstGeom prst="parallelogram">
              <a:avLst>
                <a:gd name="adj" fmla="val 19888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1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2D0C378-9B2D-713D-3DB5-2BD5B3470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2248247"/>
              <a:ext cx="7824840" cy="5015389"/>
            </a:xfrm>
            <a:prstGeom prst="parallelogram">
              <a:avLst>
                <a:gd name="adj" fmla="val 19759"/>
              </a:avLst>
            </a:prstGeom>
          </p:spPr>
        </p:pic>
      </p:grpSp>
      <p:sp>
        <p:nvSpPr>
          <p:cNvPr id="14" name="Freeform 27">
            <a:extLst>
              <a:ext uri="{FF2B5EF4-FFF2-40B4-BE49-F238E27FC236}">
                <a16:creationId xmlns:a16="http://schemas.microsoft.com/office/drawing/2014/main" id="{5F4939A8-29F7-DE17-6C7E-85B45A4DC8CD}"/>
              </a:ext>
            </a:extLst>
          </p:cNvPr>
          <p:cNvSpPr/>
          <p:nvPr/>
        </p:nvSpPr>
        <p:spPr>
          <a:xfrm>
            <a:off x="12225245" y="845768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B2EE6D3E-350E-2C39-173D-D19D55790630}"/>
              </a:ext>
            </a:extLst>
          </p:cNvPr>
          <p:cNvSpPr/>
          <p:nvPr/>
        </p:nvSpPr>
        <p:spPr>
          <a:xfrm>
            <a:off x="-3465124" y="2036107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1" name="Freeform 27">
            <a:extLst>
              <a:ext uri="{FF2B5EF4-FFF2-40B4-BE49-F238E27FC236}">
                <a16:creationId xmlns:a16="http://schemas.microsoft.com/office/drawing/2014/main" id="{249F9AB5-F927-C636-ED63-A73D2DD216B9}"/>
              </a:ext>
            </a:extLst>
          </p:cNvPr>
          <p:cNvSpPr/>
          <p:nvPr/>
        </p:nvSpPr>
        <p:spPr>
          <a:xfrm flipH="1">
            <a:off x="19080693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EDC0171E-2F99-2489-B1CA-8DBA90A5900B}"/>
              </a:ext>
            </a:extLst>
          </p:cNvPr>
          <p:cNvSpPr/>
          <p:nvPr/>
        </p:nvSpPr>
        <p:spPr>
          <a:xfrm flipH="1">
            <a:off x="-7279135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233704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A82877-BA00-C7A6-CDD0-92273F9A3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E074660-D1D4-93C8-93AA-EDCE06565F57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2554656B-B193-BAE8-65FF-95B453DB883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878F33FF-8D5B-9807-E8E6-CA97C1E975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6E3E94E5-BFA5-5058-6902-6998ADD0FB0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4606D02-FB9D-9526-9B44-B51A9C48616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F014D384-D5BD-D35D-10A4-1A3E185091D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96EBD31-2812-3D73-57D6-A29D8C155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0" name="Freeform 20">
            <a:extLst>
              <a:ext uri="{FF2B5EF4-FFF2-40B4-BE49-F238E27FC236}">
                <a16:creationId xmlns:a16="http://schemas.microsoft.com/office/drawing/2014/main" id="{F1FA4B11-8B39-52C6-0A97-CB47375C9650}"/>
              </a:ext>
            </a:extLst>
          </p:cNvPr>
          <p:cNvSpPr/>
          <p:nvPr/>
        </p:nvSpPr>
        <p:spPr>
          <a:xfrm>
            <a:off x="-5316933" y="813350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AD4D8E-FC49-E857-A671-B65EF7DDA5F5}"/>
              </a:ext>
            </a:extLst>
          </p:cNvPr>
          <p:cNvSpPr txBox="1"/>
          <p:nvPr/>
        </p:nvSpPr>
        <p:spPr>
          <a:xfrm>
            <a:off x="2602532" y="2594505"/>
            <a:ext cx="143231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latin typeface="Poppins Bold"/>
                <a:cs typeface="Poppins Bold"/>
              </a:rPr>
              <a:t>The model find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TELEMETRY IRREGULARITIES </a:t>
            </a:r>
            <a:r>
              <a:rPr lang="en-US" sz="2500" b="1" noProof="1">
                <a:latin typeface="Poppins Bold"/>
                <a:cs typeface="Poppins Bold"/>
              </a:rPr>
              <a:t>on new unknown data complete of failures</a:t>
            </a:r>
          </a:p>
          <a:p>
            <a:r>
              <a:rPr lang="en-US" sz="2500" b="1" noProof="1">
                <a:latin typeface="Poppins Bold"/>
                <a:cs typeface="Poppins Bold"/>
              </a:rPr>
              <a:t>The user analyze the output anomalies and  give the anomaly span to the classifier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984B0D22-A86B-2B1D-A08F-390038D95BAC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474043-6B1F-591A-2644-3C483BB28545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pic>
        <p:nvPicPr>
          <p:cNvPr id="2" name="Picture 1" descr="A graph showing a number of data&#10;&#10;Description automatically generated">
            <a:extLst>
              <a:ext uri="{FF2B5EF4-FFF2-40B4-BE49-F238E27FC236}">
                <a16:creationId xmlns:a16="http://schemas.microsoft.com/office/drawing/2014/main" id="{0BD84215-734A-A5A5-A026-E6B4C108A4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9" r="4979"/>
          <a:stretch/>
        </p:blipFill>
        <p:spPr>
          <a:xfrm>
            <a:off x="1494693" y="3783485"/>
            <a:ext cx="15298614" cy="6060198"/>
          </a:xfrm>
          <a:prstGeom prst="rect">
            <a:avLst/>
          </a:prstGeom>
        </p:spPr>
      </p:pic>
      <p:sp>
        <p:nvSpPr>
          <p:cNvPr id="16" name="Freeform 27">
            <a:extLst>
              <a:ext uri="{FF2B5EF4-FFF2-40B4-BE49-F238E27FC236}">
                <a16:creationId xmlns:a16="http://schemas.microsoft.com/office/drawing/2014/main" id="{0A38B5D8-0444-D116-4813-36CBF717ED74}"/>
              </a:ext>
            </a:extLst>
          </p:cNvPr>
          <p:cNvSpPr/>
          <p:nvPr/>
        </p:nvSpPr>
        <p:spPr>
          <a:xfrm>
            <a:off x="19075859" y="8457689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28">
            <a:extLst>
              <a:ext uri="{FF2B5EF4-FFF2-40B4-BE49-F238E27FC236}">
                <a16:creationId xmlns:a16="http://schemas.microsoft.com/office/drawing/2014/main" id="{39CA05EE-B040-06AB-8A9C-6D10F739BD13}"/>
              </a:ext>
            </a:extLst>
          </p:cNvPr>
          <p:cNvSpPr/>
          <p:nvPr/>
        </p:nvSpPr>
        <p:spPr>
          <a:xfrm>
            <a:off x="-7514662" y="2036107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0" name="Freeform 27">
            <a:extLst>
              <a:ext uri="{FF2B5EF4-FFF2-40B4-BE49-F238E27FC236}">
                <a16:creationId xmlns:a16="http://schemas.microsoft.com/office/drawing/2014/main" id="{E68AB1B9-F339-1F8C-85DB-FBED5243D6E9}"/>
              </a:ext>
            </a:extLst>
          </p:cNvPr>
          <p:cNvSpPr/>
          <p:nvPr/>
        </p:nvSpPr>
        <p:spPr>
          <a:xfrm flipH="1">
            <a:off x="13947584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1" name="Freeform 28">
            <a:extLst>
              <a:ext uri="{FF2B5EF4-FFF2-40B4-BE49-F238E27FC236}">
                <a16:creationId xmlns:a16="http://schemas.microsoft.com/office/drawing/2014/main" id="{17110B86-354A-BDD9-68F5-6D991321B151}"/>
              </a:ext>
            </a:extLst>
          </p:cNvPr>
          <p:cNvSpPr/>
          <p:nvPr/>
        </p:nvSpPr>
        <p:spPr>
          <a:xfrm flipH="1">
            <a:off x="-4348898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43910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96ADAF-4D26-53D2-15D9-64E9B6742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43278C5-28C6-8621-C1C7-EB514D156CFF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752714D6-108C-E6FC-BE43-E22721DB15C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00B3017C-8113-3D60-E5EA-D508A09DFA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EF24E040-9757-556D-3AE3-74EFC4C7BA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B856B63-324B-5DDF-2F3D-12C16BF3135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028DA8F6-3168-89A8-D0A1-0AAAE470F81B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E1C78A83-ED85-51B7-369F-7AB591FBD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0" name="Freeform 20">
            <a:extLst>
              <a:ext uri="{FF2B5EF4-FFF2-40B4-BE49-F238E27FC236}">
                <a16:creationId xmlns:a16="http://schemas.microsoft.com/office/drawing/2014/main" id="{9BE9A7BF-3416-CB40-A370-BE5B3B9AB256}"/>
              </a:ext>
            </a:extLst>
          </p:cNvPr>
          <p:cNvSpPr/>
          <p:nvPr/>
        </p:nvSpPr>
        <p:spPr>
          <a:xfrm>
            <a:off x="-5316933" y="8133505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6BB928-8D76-A023-719E-8CA922B7641D}"/>
              </a:ext>
            </a:extLst>
          </p:cNvPr>
          <p:cNvSpPr txBox="1"/>
          <p:nvPr/>
        </p:nvSpPr>
        <p:spPr>
          <a:xfrm>
            <a:off x="2602532" y="2594505"/>
            <a:ext cx="143231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noProof="1">
                <a:latin typeface="Poppins Bold"/>
                <a:cs typeface="Poppins Bold"/>
              </a:rPr>
              <a:t>The model find </a:t>
            </a:r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TELEMETRY IRREGULARITIES </a:t>
            </a:r>
            <a:r>
              <a:rPr lang="en-US" sz="2500" b="1" noProof="1">
                <a:latin typeface="Poppins Bold"/>
                <a:cs typeface="Poppins Bold"/>
              </a:rPr>
              <a:t>on new unknown data complete of failures</a:t>
            </a:r>
          </a:p>
          <a:p>
            <a:r>
              <a:rPr lang="en-US" sz="2500" b="1" noProof="1">
                <a:latin typeface="Poppins Bold"/>
                <a:cs typeface="Poppins Bold"/>
              </a:rPr>
              <a:t>The user analyze the output anomalies and  give the anomaly span to the classifier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79D4E3B7-14C8-3060-C5BF-112813DDE5CB}"/>
              </a:ext>
            </a:extLst>
          </p:cNvPr>
          <p:cNvSpPr txBox="1"/>
          <p:nvPr/>
        </p:nvSpPr>
        <p:spPr>
          <a:xfrm>
            <a:off x="5944728" y="189279"/>
            <a:ext cx="6715804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ANOMALY DETECTION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FC6CAB-4003-755C-A183-DF4ADA11B202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pic>
        <p:nvPicPr>
          <p:cNvPr id="23" name="Picture 22" descr="A graph showing a number of data&#10;&#10;Description automatically generated">
            <a:extLst>
              <a:ext uri="{FF2B5EF4-FFF2-40B4-BE49-F238E27FC236}">
                <a16:creationId xmlns:a16="http://schemas.microsoft.com/office/drawing/2014/main" id="{D0C2820A-A42F-53B9-507E-BC1C1CB45A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9" r="4979"/>
          <a:stretch/>
        </p:blipFill>
        <p:spPr>
          <a:xfrm>
            <a:off x="1494693" y="3783485"/>
            <a:ext cx="15298614" cy="606019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329A15A-9C65-4B10-DE33-4FAAC0A22459}"/>
              </a:ext>
            </a:extLst>
          </p:cNvPr>
          <p:cNvSpPr/>
          <p:nvPr/>
        </p:nvSpPr>
        <p:spPr>
          <a:xfrm>
            <a:off x="2989385" y="4062051"/>
            <a:ext cx="1371600" cy="5134706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B001AB-24CE-A58D-3362-F6EAB18B3432}"/>
              </a:ext>
            </a:extLst>
          </p:cNvPr>
          <p:cNvSpPr txBox="1"/>
          <p:nvPr/>
        </p:nvSpPr>
        <p:spPr>
          <a:xfrm>
            <a:off x="2602532" y="3653118"/>
            <a:ext cx="214531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START LAPS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4A3715-B477-C0E9-A8C4-37FAE5FB7A84}"/>
              </a:ext>
            </a:extLst>
          </p:cNvPr>
          <p:cNvSpPr/>
          <p:nvPr/>
        </p:nvSpPr>
        <p:spPr>
          <a:xfrm>
            <a:off x="11089327" y="6272213"/>
            <a:ext cx="927532" cy="2924544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FF6064-0B16-94E7-D337-8562EE3EB1AB}"/>
              </a:ext>
            </a:extLst>
          </p:cNvPr>
          <p:cNvSpPr txBox="1"/>
          <p:nvPr/>
        </p:nvSpPr>
        <p:spPr>
          <a:xfrm>
            <a:off x="10480440" y="5865601"/>
            <a:ext cx="214531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PIT STOP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812969-8651-FA35-AC31-EBB527413A49}"/>
              </a:ext>
            </a:extLst>
          </p:cNvPr>
          <p:cNvSpPr/>
          <p:nvPr/>
        </p:nvSpPr>
        <p:spPr>
          <a:xfrm>
            <a:off x="14823983" y="6272213"/>
            <a:ext cx="1087746" cy="2924544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737E33-BB97-7BBA-63BB-995C0C046CF7}"/>
              </a:ext>
            </a:extLst>
          </p:cNvPr>
          <p:cNvSpPr txBox="1"/>
          <p:nvPr/>
        </p:nvSpPr>
        <p:spPr>
          <a:xfrm>
            <a:off x="14295203" y="5865601"/>
            <a:ext cx="214531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noProof="1">
                <a:solidFill>
                  <a:srgbClr val="C00000"/>
                </a:solidFill>
                <a:latin typeface="Poppins Bold"/>
                <a:cs typeface="Poppins Bold"/>
              </a:rPr>
              <a:t>FAILURES</a:t>
            </a:r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F242AF97-B83C-9AE0-8453-BF7698015327}"/>
              </a:ext>
            </a:extLst>
          </p:cNvPr>
          <p:cNvSpPr/>
          <p:nvPr/>
        </p:nvSpPr>
        <p:spPr>
          <a:xfrm flipH="1">
            <a:off x="13947584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60B00105-B0E4-A973-55E4-F6E9D52D2513}"/>
              </a:ext>
            </a:extLst>
          </p:cNvPr>
          <p:cNvSpPr/>
          <p:nvPr/>
        </p:nvSpPr>
        <p:spPr>
          <a:xfrm flipH="1">
            <a:off x="-4348898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6" name="Freeform 28">
            <a:extLst>
              <a:ext uri="{FF2B5EF4-FFF2-40B4-BE49-F238E27FC236}">
                <a16:creationId xmlns:a16="http://schemas.microsoft.com/office/drawing/2014/main" id="{1DA9AF60-A6D3-7BD6-8403-B2B8A23F1993}"/>
              </a:ext>
            </a:extLst>
          </p:cNvPr>
          <p:cNvSpPr/>
          <p:nvPr/>
        </p:nvSpPr>
        <p:spPr>
          <a:xfrm>
            <a:off x="-6958732" y="2272151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7F98EAC-9504-E4E6-FB50-FEC4D224C085}"/>
              </a:ext>
            </a:extLst>
          </p:cNvPr>
          <p:cNvSpPr/>
          <p:nvPr/>
        </p:nvSpPr>
        <p:spPr>
          <a:xfrm flipH="1">
            <a:off x="18817535" y="9396198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222912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3D7F5A-E4F7-2F1C-96B5-0FA026ADF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02D4972-1099-72A0-4C52-4DD30EEBE20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3" name="Google Shape;16795;p90">
              <a:extLst>
                <a:ext uri="{FF2B5EF4-FFF2-40B4-BE49-F238E27FC236}">
                  <a16:creationId xmlns:a16="http://schemas.microsoft.com/office/drawing/2014/main" id="{E219EBE3-8B47-DA81-BB10-2137BD0B085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623E3738-0329-0330-565F-DB79689677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FDB1E993-4521-A400-6FB4-7377C1A6DF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6C755F85-3765-337D-9714-97B237FDA0C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17287726-7723-5207-19E8-86437540FA8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B0A42CCC-3CB5-4651-5499-62D388248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4113AA1-6A1E-0162-F899-40F58E7586C6}"/>
              </a:ext>
            </a:extLst>
          </p:cNvPr>
          <p:cNvSpPr txBox="1"/>
          <p:nvPr/>
        </p:nvSpPr>
        <p:spPr>
          <a:xfrm>
            <a:off x="1801790" y="3888438"/>
            <a:ext cx="56556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Propose a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FAILURE CATEGORY 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that can be identified and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CLASSIFIED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based on the anomalies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DETECTED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in the data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4F8CC22-3FC6-73B7-EA35-A3AAE9DF0DFD}"/>
              </a:ext>
            </a:extLst>
          </p:cNvPr>
          <p:cNvGraphicFramePr/>
          <p:nvPr/>
        </p:nvGraphicFramePr>
        <p:xfrm>
          <a:off x="7646236" y="2421726"/>
          <a:ext cx="9056312" cy="7552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B327AB8-E34C-C61E-44AB-037BAA9CFC2B}"/>
              </a:ext>
            </a:extLst>
          </p:cNvPr>
          <p:cNvSpPr txBox="1"/>
          <p:nvPr/>
        </p:nvSpPr>
        <p:spPr>
          <a:xfrm>
            <a:off x="2740964" y="6101505"/>
            <a:ext cx="19801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different anomalies</a:t>
            </a:r>
            <a:endParaRPr lang="en-US" sz="25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12031F-D050-60E8-A128-3E7400526C98}"/>
              </a:ext>
            </a:extLst>
          </p:cNvPr>
          <p:cNvSpPr txBox="1"/>
          <p:nvPr/>
        </p:nvSpPr>
        <p:spPr>
          <a:xfrm>
            <a:off x="1485591" y="5965736"/>
            <a:ext cx="145193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45</a:t>
            </a:r>
            <a:endParaRPr lang="en-US" sz="7000">
              <a:solidFill>
                <a:srgbClr val="C0000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214FCE-0161-84F9-1EFA-B91D7CD33FD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721089" y="6532392"/>
            <a:ext cx="530317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2C09489-E7EC-F2EF-2380-6DDB1DA82C84}"/>
              </a:ext>
            </a:extLst>
          </p:cNvPr>
          <p:cNvSpPr txBox="1"/>
          <p:nvPr/>
        </p:nvSpPr>
        <p:spPr>
          <a:xfrm>
            <a:off x="5903893" y="6100770"/>
            <a:ext cx="155354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failure groups</a:t>
            </a:r>
            <a:endParaRPr lang="en-US" sz="25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4995A8-1F19-E800-0C4D-EAB59C38B7E3}"/>
              </a:ext>
            </a:extLst>
          </p:cNvPr>
          <p:cNvSpPr txBox="1"/>
          <p:nvPr/>
        </p:nvSpPr>
        <p:spPr>
          <a:xfrm>
            <a:off x="5347021" y="5946882"/>
            <a:ext cx="6180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8</a:t>
            </a:r>
            <a:endParaRPr lang="en-US" sz="7000">
              <a:solidFill>
                <a:srgbClr val="C00000"/>
              </a:solidFill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6C236C50-BDFA-27DA-73BC-7A98A29019EE}"/>
              </a:ext>
            </a:extLst>
          </p:cNvPr>
          <p:cNvSpPr txBox="1"/>
          <p:nvPr/>
        </p:nvSpPr>
        <p:spPr>
          <a:xfrm>
            <a:off x="4487882" y="189279"/>
            <a:ext cx="9629496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E5A28-FB0C-C5AD-4DFB-C79EBF34E53F}"/>
              </a:ext>
            </a:extLst>
          </p:cNvPr>
          <p:cNvSpPr txBox="1"/>
          <p:nvPr/>
        </p:nvSpPr>
        <p:spPr>
          <a:xfrm>
            <a:off x="2577380" y="803168"/>
            <a:ext cx="13450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DATA PREPROCESSING</a:t>
            </a:r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A183FBE5-9403-BF64-94D1-8020EF95A11A}"/>
              </a:ext>
            </a:extLst>
          </p:cNvPr>
          <p:cNvSpPr/>
          <p:nvPr/>
        </p:nvSpPr>
        <p:spPr>
          <a:xfrm flipH="1">
            <a:off x="18905829" y="281586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E00AB9A6-994F-B3B7-1019-82E78F45907E}"/>
              </a:ext>
            </a:extLst>
          </p:cNvPr>
          <p:cNvSpPr/>
          <p:nvPr/>
        </p:nvSpPr>
        <p:spPr>
          <a:xfrm flipH="1">
            <a:off x="-7923371" y="8153406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Freeform 28">
            <a:extLst>
              <a:ext uri="{FF2B5EF4-FFF2-40B4-BE49-F238E27FC236}">
                <a16:creationId xmlns:a16="http://schemas.microsoft.com/office/drawing/2014/main" id="{51F14805-263E-3261-2BD9-97485029788F}"/>
              </a:ext>
            </a:extLst>
          </p:cNvPr>
          <p:cNvSpPr/>
          <p:nvPr/>
        </p:nvSpPr>
        <p:spPr>
          <a:xfrm>
            <a:off x="-2909101" y="2272151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3" name="Freeform 27">
            <a:extLst>
              <a:ext uri="{FF2B5EF4-FFF2-40B4-BE49-F238E27FC236}">
                <a16:creationId xmlns:a16="http://schemas.microsoft.com/office/drawing/2014/main" id="{507EF1A9-2F37-CD58-104A-631AD1DC41D9}"/>
              </a:ext>
            </a:extLst>
          </p:cNvPr>
          <p:cNvSpPr/>
          <p:nvPr/>
        </p:nvSpPr>
        <p:spPr>
          <a:xfrm flipH="1">
            <a:off x="13580517" y="9396198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4" name="Freeform 27">
            <a:extLst>
              <a:ext uri="{FF2B5EF4-FFF2-40B4-BE49-F238E27FC236}">
                <a16:creationId xmlns:a16="http://schemas.microsoft.com/office/drawing/2014/main" id="{C241A01E-74D6-CE08-37DC-EEB46FA5A1A4}"/>
              </a:ext>
            </a:extLst>
          </p:cNvPr>
          <p:cNvSpPr/>
          <p:nvPr/>
        </p:nvSpPr>
        <p:spPr>
          <a:xfrm flipH="1">
            <a:off x="18654861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5" name="Freeform 20">
            <a:extLst>
              <a:ext uri="{FF2B5EF4-FFF2-40B4-BE49-F238E27FC236}">
                <a16:creationId xmlns:a16="http://schemas.microsoft.com/office/drawing/2014/main" id="{A2ABDC29-1F94-7B35-740F-3D3C27BD5749}"/>
              </a:ext>
            </a:extLst>
          </p:cNvPr>
          <p:cNvSpPr/>
          <p:nvPr/>
        </p:nvSpPr>
        <p:spPr>
          <a:xfrm>
            <a:off x="-7260428" y="8288840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7902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3229B9-0B95-35AB-6882-3BF2595FD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BDF1BE0-5522-872C-CBD8-45FF058D6EF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3" name="Google Shape;16795;p90">
              <a:extLst>
                <a:ext uri="{FF2B5EF4-FFF2-40B4-BE49-F238E27FC236}">
                  <a16:creationId xmlns:a16="http://schemas.microsoft.com/office/drawing/2014/main" id="{59001002-E7B1-A64F-3FAA-57C41E498A9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E199A7D3-DD08-16DE-54EC-6245FDC7413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36135A8B-F298-0460-4847-CF11E2468AB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31A281FC-E404-817F-6A5D-092810F929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>
                <a:hlinkClick r:id="rId3" tooltip="neural network icon"/>
              </a:endParaRPr>
            </a:p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7CA3FB66-691A-4F80-398A-5806301CDDB3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6E548AF7-BEF5-2628-3356-F8C13EC2A4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4C117E-BE22-A37A-CC29-8E25CFC94184}"/>
              </a:ext>
            </a:extLst>
          </p:cNvPr>
          <p:cNvSpPr txBox="1"/>
          <p:nvPr/>
        </p:nvSpPr>
        <p:spPr>
          <a:xfrm>
            <a:off x="3775593" y="3778913"/>
            <a:ext cx="48392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1">
                <a:solidFill>
                  <a:srgbClr val="000000"/>
                </a:solidFill>
                <a:latin typeface="Heading Now 61-68 Bold Italics"/>
              </a:rPr>
              <a:t>RANDOM FOREST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6B199A-B2BC-8633-D698-018AF94F0325}"/>
              </a:ext>
            </a:extLst>
          </p:cNvPr>
          <p:cNvSpPr txBox="1"/>
          <p:nvPr/>
        </p:nvSpPr>
        <p:spPr>
          <a:xfrm>
            <a:off x="9673183" y="3778913"/>
            <a:ext cx="49836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1">
                <a:solidFill>
                  <a:srgbClr val="000000"/>
                </a:solidFill>
                <a:latin typeface="Heading Now 61-68 Bold Italics"/>
              </a:rPr>
              <a:t>NEURAL NETWORK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C5D36AD0-B23E-DAF0-3736-1F8C18D9221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b="21184"/>
          <a:stretch/>
        </p:blipFill>
        <p:spPr>
          <a:xfrm>
            <a:off x="4074478" y="4273589"/>
            <a:ext cx="4241456" cy="4234388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A30C0659-D995-E61E-5008-4FC9359249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9358"/>
          <a:stretch/>
        </p:blipFill>
        <p:spPr>
          <a:xfrm>
            <a:off x="10126075" y="4622870"/>
            <a:ext cx="4077842" cy="3529898"/>
          </a:xfrm>
          <a:prstGeom prst="rect">
            <a:avLst/>
          </a:prstGeom>
        </p:spPr>
      </p:pic>
      <p:sp>
        <p:nvSpPr>
          <p:cNvPr id="25" name="Freeform 27">
            <a:extLst>
              <a:ext uri="{FF2B5EF4-FFF2-40B4-BE49-F238E27FC236}">
                <a16:creationId xmlns:a16="http://schemas.microsoft.com/office/drawing/2014/main" id="{1D414527-3D5D-829F-29D9-12A41DE8B859}"/>
              </a:ext>
            </a:extLst>
          </p:cNvPr>
          <p:cNvSpPr/>
          <p:nvPr/>
        </p:nvSpPr>
        <p:spPr>
          <a:xfrm flipH="1">
            <a:off x="13989476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D556A-D62E-3133-2F49-6E9EFB4D249B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F75740-A043-3FA2-6DA5-24816D45C4D3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TRAINING</a:t>
            </a:r>
          </a:p>
        </p:txBody>
      </p:sp>
      <p:sp>
        <p:nvSpPr>
          <p:cNvPr id="2" name="Freeform 28">
            <a:extLst>
              <a:ext uri="{FF2B5EF4-FFF2-40B4-BE49-F238E27FC236}">
                <a16:creationId xmlns:a16="http://schemas.microsoft.com/office/drawing/2014/main" id="{C7D34DCC-94FE-9D16-8909-82891E0681B5}"/>
              </a:ext>
            </a:extLst>
          </p:cNvPr>
          <p:cNvSpPr/>
          <p:nvPr/>
        </p:nvSpPr>
        <p:spPr>
          <a:xfrm>
            <a:off x="-6566701" y="2272151"/>
            <a:ext cx="5616590" cy="1409253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27">
            <a:extLst>
              <a:ext uri="{FF2B5EF4-FFF2-40B4-BE49-F238E27FC236}">
                <a16:creationId xmlns:a16="http://schemas.microsoft.com/office/drawing/2014/main" id="{C0607D98-694B-4CCA-BF32-6216921E260C}"/>
              </a:ext>
            </a:extLst>
          </p:cNvPr>
          <p:cNvSpPr/>
          <p:nvPr/>
        </p:nvSpPr>
        <p:spPr>
          <a:xfrm flipH="1">
            <a:off x="18288000" y="9396198"/>
            <a:ext cx="5568598" cy="13972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0">
            <a:extLst>
              <a:ext uri="{FF2B5EF4-FFF2-40B4-BE49-F238E27FC236}">
                <a16:creationId xmlns:a16="http://schemas.microsoft.com/office/drawing/2014/main" id="{3A422431-009D-3817-3ECA-37409C84825D}"/>
              </a:ext>
            </a:extLst>
          </p:cNvPr>
          <p:cNvSpPr/>
          <p:nvPr/>
        </p:nvSpPr>
        <p:spPr>
          <a:xfrm>
            <a:off x="-3471273" y="8288840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25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691554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161910-B285-CAB9-41A3-367FE52F6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055B0C3-C08D-20F8-9A3D-2FB67A41C6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255855" y="425735"/>
            <a:ext cx="9629497" cy="9548315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13" name="Google Shape;16795;p90">
              <a:extLst>
                <a:ext uri="{FF2B5EF4-FFF2-40B4-BE49-F238E27FC236}">
                  <a16:creationId xmlns:a16="http://schemas.microsoft.com/office/drawing/2014/main" id="{A6299343-7940-F539-3A83-188908ED93B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17" name="Google Shape;16797;p90">
                <a:extLst>
                  <a:ext uri="{FF2B5EF4-FFF2-40B4-BE49-F238E27FC236}">
                    <a16:creationId xmlns:a16="http://schemas.microsoft.com/office/drawing/2014/main" id="{B0502FA2-75E3-C069-81C9-93B27D75A6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18" name="Google Shape;16798;p90">
                <a:extLst>
                  <a:ext uri="{FF2B5EF4-FFF2-40B4-BE49-F238E27FC236}">
                    <a16:creationId xmlns:a16="http://schemas.microsoft.com/office/drawing/2014/main" id="{CCFF07CA-1999-72CE-55B8-DF01642C2C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16" name="Google Shape;18032;p94">
              <a:extLst>
                <a:ext uri="{FF2B5EF4-FFF2-40B4-BE49-F238E27FC236}">
                  <a16:creationId xmlns:a16="http://schemas.microsoft.com/office/drawing/2014/main" id="{76DFE47A-1E5C-517A-1C82-BA75ACAEAFE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>
                <a:hlinkClick r:id="rId3" tooltip="neural network icon"/>
              </a:endParaRPr>
            </a:p>
            <a:p>
              <a:endParaRPr lang="en-US" sz="3600" noProof="1"/>
            </a:p>
          </p:txBody>
        </p:sp>
      </p:grpSp>
      <p:sp>
        <p:nvSpPr>
          <p:cNvPr id="27" name="TextBox 67">
            <a:extLst>
              <a:ext uri="{FF2B5EF4-FFF2-40B4-BE49-F238E27FC236}">
                <a16:creationId xmlns:a16="http://schemas.microsoft.com/office/drawing/2014/main" id="{BC38AB0C-5D39-4520-5FC6-3170FECFEC4C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C6A8BBA-5E07-4C00-5EB8-67E5364DCC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9" name="Freeform 20">
            <a:extLst>
              <a:ext uri="{FF2B5EF4-FFF2-40B4-BE49-F238E27FC236}">
                <a16:creationId xmlns:a16="http://schemas.microsoft.com/office/drawing/2014/main" id="{82E420B2-3598-F9B2-E958-3E8AFB9DB751}"/>
              </a:ext>
            </a:extLst>
          </p:cNvPr>
          <p:cNvSpPr/>
          <p:nvPr/>
        </p:nvSpPr>
        <p:spPr>
          <a:xfrm>
            <a:off x="-6280302" y="8507977"/>
            <a:ext cx="5999421" cy="1505309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4" name="Freeform 20">
            <a:extLst>
              <a:ext uri="{FF2B5EF4-FFF2-40B4-BE49-F238E27FC236}">
                <a16:creationId xmlns:a16="http://schemas.microsoft.com/office/drawing/2014/main" id="{834E5C41-1599-A632-DAA7-1F34E67FA5E3}"/>
              </a:ext>
            </a:extLst>
          </p:cNvPr>
          <p:cNvSpPr/>
          <p:nvPr/>
        </p:nvSpPr>
        <p:spPr>
          <a:xfrm>
            <a:off x="18972373" y="259538"/>
            <a:ext cx="7955036" cy="1995991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B581D-98DB-56B8-B4F0-D410EB7CFF5E}"/>
              </a:ext>
            </a:extLst>
          </p:cNvPr>
          <p:cNvSpPr txBox="1"/>
          <p:nvPr/>
        </p:nvSpPr>
        <p:spPr>
          <a:xfrm>
            <a:off x="9842013" y="3778913"/>
            <a:ext cx="713710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latin typeface="Poppins" pitchFamily="2" charset="77"/>
                <a:cs typeface="Poppins" pitchFamily="2" charset="77"/>
              </a:rPr>
              <a:t>PROS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Powerful for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COMPLEX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Adaptable to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HIGH-DIMENSIONAL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Considers feature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>
              <a:solidFill>
                <a:srgbClr val="C00000"/>
              </a:solidFill>
              <a:latin typeface="Poppins" pitchFamily="2" charset="77"/>
              <a:cs typeface="Poppins" pitchFamily="2" charset="77"/>
            </a:endParaRPr>
          </a:p>
          <a:p>
            <a:endParaRPr lang="en-US" sz="2500" b="1">
              <a:latin typeface="Poppins" pitchFamily="2" charset="77"/>
              <a:cs typeface="Poppins" pitchFamily="2" charset="77"/>
            </a:endParaRPr>
          </a:p>
          <a:p>
            <a:r>
              <a:rPr lang="en-US" sz="3600" b="1">
                <a:latin typeface="Poppins" pitchFamily="2" charset="77"/>
                <a:cs typeface="Poppins" pitchFamily="2" charset="77"/>
              </a:rPr>
              <a:t>CONS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latin typeface="Poppins" pitchFamily="2" charset="77"/>
                <a:cs typeface="Poppins" pitchFamily="2" charset="77"/>
              </a:rPr>
              <a:t>Computationally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EXPENSIVE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LESS INTERPRETABLE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DIFFICULT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to tune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982B53-8EF2-B57C-3A1C-5A54D694B17F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0E87C1-709A-9565-123D-F58A12B69865}"/>
              </a:ext>
            </a:extLst>
          </p:cNvPr>
          <p:cNvSpPr txBox="1"/>
          <p:nvPr/>
        </p:nvSpPr>
        <p:spPr>
          <a:xfrm>
            <a:off x="5678153" y="803168"/>
            <a:ext cx="7248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TRAINING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F9773B-F384-0B22-3575-83777DB9AC7B}"/>
              </a:ext>
            </a:extLst>
          </p:cNvPr>
          <p:cNvSpPr txBox="1"/>
          <p:nvPr/>
        </p:nvSpPr>
        <p:spPr>
          <a:xfrm>
            <a:off x="-5177151" y="3778913"/>
            <a:ext cx="48392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1">
                <a:solidFill>
                  <a:srgbClr val="000000"/>
                </a:solidFill>
                <a:latin typeface="Heading Now 61-68 Bold Italics"/>
              </a:rPr>
              <a:t>RANDOM FOREST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8713ADC-F5EA-EDC1-640B-2F4DFD4D9DF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21184"/>
          <a:stretch/>
        </p:blipFill>
        <p:spPr>
          <a:xfrm>
            <a:off x="-4878266" y="4273589"/>
            <a:ext cx="4241456" cy="4234388"/>
          </a:xfrm>
          <a:prstGeom prst="rect">
            <a:avLst/>
          </a:prstGeom>
        </p:spPr>
      </p:pic>
      <p:sp>
        <p:nvSpPr>
          <p:cNvPr id="4" name="Freeform 27">
            <a:extLst>
              <a:ext uri="{FF2B5EF4-FFF2-40B4-BE49-F238E27FC236}">
                <a16:creationId xmlns:a16="http://schemas.microsoft.com/office/drawing/2014/main" id="{92D8B740-2C55-F2F0-8106-06E618694CDE}"/>
              </a:ext>
            </a:extLst>
          </p:cNvPr>
          <p:cNvSpPr/>
          <p:nvPr/>
        </p:nvSpPr>
        <p:spPr>
          <a:xfrm flipH="1">
            <a:off x="13989476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5E8D52E7-5661-C804-37E8-B62461C87452}"/>
              </a:ext>
            </a:extLst>
          </p:cNvPr>
          <p:cNvSpPr/>
          <p:nvPr/>
        </p:nvSpPr>
        <p:spPr>
          <a:xfrm>
            <a:off x="-3471273" y="8288840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DE1C7B-ABCC-3036-AE3D-BB522649D711}"/>
              </a:ext>
            </a:extLst>
          </p:cNvPr>
          <p:cNvSpPr txBox="1"/>
          <p:nvPr/>
        </p:nvSpPr>
        <p:spPr>
          <a:xfrm>
            <a:off x="2538137" y="3778913"/>
            <a:ext cx="49836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1">
                <a:solidFill>
                  <a:srgbClr val="000000"/>
                </a:solidFill>
                <a:latin typeface="Heading Now 61-68 Bold Italics"/>
              </a:rPr>
              <a:t>NEURAL NETWORK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CA2C65BE-02AE-B7D7-5645-13A7E3D03F5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 b="19358"/>
          <a:stretch/>
        </p:blipFill>
        <p:spPr>
          <a:xfrm>
            <a:off x="2991029" y="4622870"/>
            <a:ext cx="4077842" cy="352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51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02C2A-37E0-B968-E7CA-9ED15A2C5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8">
            <a:extLst>
              <a:ext uri="{FF2B5EF4-FFF2-40B4-BE49-F238E27FC236}">
                <a16:creationId xmlns:a16="http://schemas.microsoft.com/office/drawing/2014/main" id="{D74217BB-FA6A-AD67-BA76-D0C02318F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01"/>
          <a:stretch/>
        </p:blipFill>
        <p:spPr bwMode="auto">
          <a:xfrm>
            <a:off x="8391566" y="2690352"/>
            <a:ext cx="8078437" cy="719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Rounded Rectangle 1026">
            <a:extLst>
              <a:ext uri="{FF2B5EF4-FFF2-40B4-BE49-F238E27FC236}">
                <a16:creationId xmlns:a16="http://schemas.microsoft.com/office/drawing/2014/main" id="{FC6B796F-377C-F971-43DF-400F3D595529}"/>
              </a:ext>
            </a:extLst>
          </p:cNvPr>
          <p:cNvSpPr/>
          <p:nvPr/>
        </p:nvSpPr>
        <p:spPr>
          <a:xfrm>
            <a:off x="16712787" y="6158452"/>
            <a:ext cx="1348033" cy="49992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D466AF55-D4F6-F437-1AD5-2BB0E8F7014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BA28692-E165-24E9-2DB9-314516C1A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06E21C-22D3-4304-44AB-B78605B93BC6}"/>
              </a:ext>
            </a:extLst>
          </p:cNvPr>
          <p:cNvSpPr txBox="1"/>
          <p:nvPr/>
        </p:nvSpPr>
        <p:spPr>
          <a:xfrm>
            <a:off x="5505300" y="189279"/>
            <a:ext cx="7594660" cy="867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98EDC3-7222-5A05-ABEA-472001BFA961}"/>
              </a:ext>
            </a:extLst>
          </p:cNvPr>
          <p:cNvSpPr txBox="1"/>
          <p:nvPr/>
        </p:nvSpPr>
        <p:spPr>
          <a:xfrm>
            <a:off x="4354422" y="803168"/>
            <a:ext cx="98964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CNN + LSTM + FC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62227-5D09-F1D6-1D9E-722C0EE61AFD}"/>
              </a:ext>
            </a:extLst>
          </p:cNvPr>
          <p:cNvSpPr txBox="1"/>
          <p:nvPr/>
        </p:nvSpPr>
        <p:spPr>
          <a:xfrm>
            <a:off x="453348" y="3379633"/>
            <a:ext cx="186578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INPUT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2908C1-7835-904F-5426-ACD4D7181729}"/>
              </a:ext>
            </a:extLst>
          </p:cNvPr>
          <p:cNvSpPr txBox="1"/>
          <p:nvPr/>
        </p:nvSpPr>
        <p:spPr>
          <a:xfrm>
            <a:off x="2566623" y="3808862"/>
            <a:ext cx="5582158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CONVOLUTIONAL + POOLING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AEB9E7-83D2-1A30-2B6C-3BBD396341AB}"/>
              </a:ext>
            </a:extLst>
          </p:cNvPr>
          <p:cNvSpPr txBox="1"/>
          <p:nvPr/>
        </p:nvSpPr>
        <p:spPr>
          <a:xfrm>
            <a:off x="8456592" y="5125607"/>
            <a:ext cx="2935023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LSTM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5AB041-EB08-CD15-A51D-86576DA69A29}"/>
              </a:ext>
            </a:extLst>
          </p:cNvPr>
          <p:cNvSpPr txBox="1"/>
          <p:nvPr/>
        </p:nvSpPr>
        <p:spPr>
          <a:xfrm>
            <a:off x="12038285" y="4319193"/>
            <a:ext cx="3563012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FULLY CONNECTED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FFFC97-CDD3-FBE6-746F-C0D25C307185}"/>
              </a:ext>
            </a:extLst>
          </p:cNvPr>
          <p:cNvSpPr txBox="1"/>
          <p:nvPr/>
        </p:nvSpPr>
        <p:spPr>
          <a:xfrm>
            <a:off x="16435138" y="6247928"/>
            <a:ext cx="1903330" cy="369332"/>
          </a:xfrm>
          <a:prstGeom prst="rect">
            <a:avLst/>
          </a:prstGeom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2400" b="1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OUTPUT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94762BD-2E63-456C-A2B9-8D0076D70528}"/>
              </a:ext>
            </a:extLst>
          </p:cNvPr>
          <p:cNvCxnSpPr>
            <a:cxnSpLocks/>
          </p:cNvCxnSpPr>
          <p:nvPr/>
        </p:nvCxnSpPr>
        <p:spPr>
          <a:xfrm>
            <a:off x="453348" y="3778913"/>
            <a:ext cx="1865782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7095A4B-D519-FD7E-DFE3-8AA56BA50971}"/>
              </a:ext>
            </a:extLst>
          </p:cNvPr>
          <p:cNvCxnSpPr>
            <a:cxnSpLocks/>
          </p:cNvCxnSpPr>
          <p:nvPr/>
        </p:nvCxnSpPr>
        <p:spPr>
          <a:xfrm>
            <a:off x="2567929" y="4197105"/>
            <a:ext cx="5582158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2BC8322-5AED-CD61-5B5F-21BE8C488B03}"/>
              </a:ext>
            </a:extLst>
          </p:cNvPr>
          <p:cNvCxnSpPr>
            <a:cxnSpLocks/>
          </p:cNvCxnSpPr>
          <p:nvPr/>
        </p:nvCxnSpPr>
        <p:spPr>
          <a:xfrm>
            <a:off x="8456592" y="5549318"/>
            <a:ext cx="293502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E2DE361-3E4E-88D4-E66B-548D8C2D8C15}"/>
              </a:ext>
            </a:extLst>
          </p:cNvPr>
          <p:cNvCxnSpPr>
            <a:cxnSpLocks/>
          </p:cNvCxnSpPr>
          <p:nvPr/>
        </p:nvCxnSpPr>
        <p:spPr>
          <a:xfrm>
            <a:off x="11926957" y="4712274"/>
            <a:ext cx="367434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9" name="Right Arrow 1028">
            <a:extLst>
              <a:ext uri="{FF2B5EF4-FFF2-40B4-BE49-F238E27FC236}">
                <a16:creationId xmlns:a16="http://schemas.microsoft.com/office/drawing/2014/main" id="{1A9904EC-0E46-40C1-EE93-790644F70931}"/>
              </a:ext>
            </a:extLst>
          </p:cNvPr>
          <p:cNvSpPr/>
          <p:nvPr/>
        </p:nvSpPr>
        <p:spPr>
          <a:xfrm>
            <a:off x="16104217" y="6264146"/>
            <a:ext cx="508606" cy="305656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4" name="Picture 18">
            <a:extLst>
              <a:ext uri="{FF2B5EF4-FFF2-40B4-BE49-F238E27FC236}">
                <a16:creationId xmlns:a16="http://schemas.microsoft.com/office/drawing/2014/main" id="{38B6F5DC-91B3-8482-B63D-9C5B8C0A41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99"/>
          <a:stretch/>
        </p:blipFill>
        <p:spPr bwMode="auto">
          <a:xfrm>
            <a:off x="332179" y="4225942"/>
            <a:ext cx="8078437" cy="420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5156D605-E35B-A825-7EDB-C05097D40F0A}"/>
              </a:ext>
            </a:extLst>
          </p:cNvPr>
          <p:cNvSpPr txBox="1"/>
          <p:nvPr/>
        </p:nvSpPr>
        <p:spPr>
          <a:xfrm rot="20017468">
            <a:off x="235645" y="4328504"/>
            <a:ext cx="2022142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Features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BF63CA8-33B1-E859-E45C-0E9D336DC0C7}"/>
              </a:ext>
            </a:extLst>
          </p:cNvPr>
          <p:cNvSpPr txBox="1"/>
          <p:nvPr/>
        </p:nvSpPr>
        <p:spPr>
          <a:xfrm rot="16200000">
            <a:off x="-545860" y="6468711"/>
            <a:ext cx="2022142" cy="246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Sequences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F5BFAED-2050-32E7-E220-92DB0E73C1D8}"/>
              </a:ext>
            </a:extLst>
          </p:cNvPr>
          <p:cNvSpPr txBox="1"/>
          <p:nvPr/>
        </p:nvSpPr>
        <p:spPr>
          <a:xfrm rot="1923541">
            <a:off x="-187177" y="8114966"/>
            <a:ext cx="2022142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400" noProof="1">
                <a:solidFill>
                  <a:srgbClr val="000000"/>
                </a:solidFill>
                <a:latin typeface="Poppins" pitchFamily="2" charset="77"/>
                <a:ea typeface="Heading Now 61-68 Bold Italics"/>
                <a:cs typeface="Poppins" pitchFamily="2" charset="77"/>
                <a:sym typeface="Heading Now 61-68 Bold Italics"/>
              </a:rPr>
              <a:t>Batches</a:t>
            </a:r>
          </a:p>
        </p:txBody>
      </p:sp>
      <p:sp>
        <p:nvSpPr>
          <p:cNvPr id="5" name="Freeform 27">
            <a:extLst>
              <a:ext uri="{FF2B5EF4-FFF2-40B4-BE49-F238E27FC236}">
                <a16:creationId xmlns:a16="http://schemas.microsoft.com/office/drawing/2014/main" id="{5FE833F6-60C7-CFD5-DB2E-024286DD88C7}"/>
              </a:ext>
            </a:extLst>
          </p:cNvPr>
          <p:cNvSpPr/>
          <p:nvPr/>
        </p:nvSpPr>
        <p:spPr>
          <a:xfrm flipH="1">
            <a:off x="18540695" y="2095857"/>
            <a:ext cx="6206013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7" name="Freeform 20">
            <a:extLst>
              <a:ext uri="{FF2B5EF4-FFF2-40B4-BE49-F238E27FC236}">
                <a16:creationId xmlns:a16="http://schemas.microsoft.com/office/drawing/2014/main" id="{03B6B837-01E4-8579-1F9C-BC9BCA38747E}"/>
              </a:ext>
            </a:extLst>
          </p:cNvPr>
          <p:cNvSpPr/>
          <p:nvPr/>
        </p:nvSpPr>
        <p:spPr>
          <a:xfrm>
            <a:off x="-7470062" y="8288840"/>
            <a:ext cx="7137109" cy="17907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" name="Freeform 28">
            <a:extLst>
              <a:ext uri="{FF2B5EF4-FFF2-40B4-BE49-F238E27FC236}">
                <a16:creationId xmlns:a16="http://schemas.microsoft.com/office/drawing/2014/main" id="{F3DB150D-5479-4572-A26D-DE2E952FFEE6}"/>
              </a:ext>
            </a:extLst>
          </p:cNvPr>
          <p:cNvSpPr/>
          <p:nvPr/>
        </p:nvSpPr>
        <p:spPr>
          <a:xfrm flipH="1">
            <a:off x="-5922333" y="8766507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6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6BCF59AE-345E-7B9B-A76B-BAD618436272}"/>
              </a:ext>
            </a:extLst>
          </p:cNvPr>
          <p:cNvSpPr/>
          <p:nvPr/>
        </p:nvSpPr>
        <p:spPr>
          <a:xfrm>
            <a:off x="20918880" y="189279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694213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27487E-C7BE-4AFE-4287-12936BDFE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28">
            <a:extLst>
              <a:ext uri="{FF2B5EF4-FFF2-40B4-BE49-F238E27FC236}">
                <a16:creationId xmlns:a16="http://schemas.microsoft.com/office/drawing/2014/main" id="{6C310E08-C853-58D7-43BB-293429086A9F}"/>
              </a:ext>
            </a:extLst>
          </p:cNvPr>
          <p:cNvSpPr/>
          <p:nvPr/>
        </p:nvSpPr>
        <p:spPr>
          <a:xfrm flipH="1">
            <a:off x="-2479109" y="8766507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3DF40068-7E76-296E-E581-6E68B68C1719}"/>
              </a:ext>
            </a:extLst>
          </p:cNvPr>
          <p:cNvSpPr/>
          <p:nvPr/>
        </p:nvSpPr>
        <p:spPr>
          <a:xfrm>
            <a:off x="14670480" y="189279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DC14515A-A7C3-7F1A-AB3B-71AEDD9D731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46629B1-D775-ED89-5A5F-50D7ED322E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1EDB6259-E199-9CFC-1A25-C689D5FC9C14}"/>
              </a:ext>
            </a:extLst>
          </p:cNvPr>
          <p:cNvSpPr txBox="1"/>
          <p:nvPr/>
        </p:nvSpPr>
        <p:spPr>
          <a:xfrm>
            <a:off x="4487882" y="189279"/>
            <a:ext cx="9629496" cy="8798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44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FAILURE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ABEA6-4DA5-48F0-4CB8-962FFA1087B0}"/>
              </a:ext>
            </a:extLst>
          </p:cNvPr>
          <p:cNvSpPr txBox="1"/>
          <p:nvPr/>
        </p:nvSpPr>
        <p:spPr>
          <a:xfrm>
            <a:off x="6380014" y="803168"/>
            <a:ext cx="58452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i="1">
                <a:solidFill>
                  <a:srgbClr val="000000"/>
                </a:solidFill>
                <a:latin typeface="Heading Now 61-68 Bold Italics"/>
              </a:rPr>
              <a:t>RESULTS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6C7FE8B-1D2B-7165-8570-24DEB9DB5EED}"/>
              </a:ext>
            </a:extLst>
          </p:cNvPr>
          <p:cNvGrpSpPr/>
          <p:nvPr/>
        </p:nvGrpSpPr>
        <p:grpSpPr>
          <a:xfrm>
            <a:off x="1039813" y="2304818"/>
            <a:ext cx="4958219" cy="7232831"/>
            <a:chOff x="526599" y="2304818"/>
            <a:chExt cx="4958219" cy="723283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6E4F228-01B4-EE9A-0A72-599B0AA7F71D}"/>
                </a:ext>
              </a:extLst>
            </p:cNvPr>
            <p:cNvSpPr txBox="1"/>
            <p:nvPr/>
          </p:nvSpPr>
          <p:spPr>
            <a:xfrm>
              <a:off x="1104100" y="2304818"/>
              <a:ext cx="4118002" cy="1969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>
                  <a:latin typeface="Poppins" pitchFamily="2" charset="77"/>
                  <a:cs typeface="Poppins" pitchFamily="2" charset="77"/>
                </a:rPr>
                <a:t>CANADIAN GRAND PRIX</a:t>
              </a: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Actual Anomaly</a:t>
              </a:r>
            </a:p>
            <a:p>
              <a:pPr algn="ctr"/>
              <a:r>
                <a:rPr lang="en-US" sz="2000" b="1">
                  <a:latin typeface="Poppins" pitchFamily="2" charset="77"/>
                  <a:cs typeface="Poppins" pitchFamily="2" charset="77"/>
                </a:rPr>
                <a:t>Engine</a:t>
              </a:r>
            </a:p>
            <a:p>
              <a:pPr algn="ctr"/>
              <a:endParaRPr lang="en-US" sz="2000" b="1">
                <a:latin typeface="Poppins" pitchFamily="2" charset="77"/>
                <a:cs typeface="Poppins" pitchFamily="2" charset="77"/>
              </a:endParaRP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Predicted Anomaly</a:t>
              </a:r>
            </a:p>
            <a:p>
              <a:pPr algn="ctr"/>
              <a:r>
                <a:rPr lang="en-US" sz="2000" b="1">
                  <a:solidFill>
                    <a:srgbClr val="4C9900"/>
                  </a:solidFill>
                  <a:latin typeface="Poppins" pitchFamily="2" charset="77"/>
                  <a:cs typeface="Poppins" pitchFamily="2" charset="77"/>
                </a:rPr>
                <a:t>Engine</a:t>
              </a:r>
            </a:p>
          </p:txBody>
        </p:sp>
        <p:graphicFrame>
          <p:nvGraphicFramePr>
            <p:cNvPr id="9" name="Chart 8">
              <a:extLst>
                <a:ext uri="{FF2B5EF4-FFF2-40B4-BE49-F238E27FC236}">
                  <a16:creationId xmlns:a16="http://schemas.microsoft.com/office/drawing/2014/main" id="{0068A404-4665-1C97-3C41-F1C14BA352D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281314741"/>
                </p:ext>
              </p:extLst>
            </p:nvPr>
          </p:nvGraphicFramePr>
          <p:xfrm>
            <a:off x="526599" y="4063055"/>
            <a:ext cx="4958219" cy="547459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51409DA-E8B4-7262-E10F-350F083461E9}"/>
              </a:ext>
            </a:extLst>
          </p:cNvPr>
          <p:cNvGrpSpPr/>
          <p:nvPr/>
        </p:nvGrpSpPr>
        <p:grpSpPr>
          <a:xfrm>
            <a:off x="6450671" y="2249718"/>
            <a:ext cx="5346882" cy="7287931"/>
            <a:chOff x="5916020" y="2249718"/>
            <a:chExt cx="5346882" cy="72879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6142A4-5118-D543-FE37-E23074552531}"/>
                </a:ext>
              </a:extLst>
            </p:cNvPr>
            <p:cNvSpPr txBox="1"/>
            <p:nvPr/>
          </p:nvSpPr>
          <p:spPr>
            <a:xfrm>
              <a:off x="6170007" y="2249718"/>
              <a:ext cx="5092895" cy="200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>
                  <a:latin typeface="Poppins" pitchFamily="2" charset="77"/>
                  <a:cs typeface="Poppins" pitchFamily="2" charset="77"/>
                </a:rPr>
                <a:t>HUNGARIAN GRAND PRIX</a:t>
              </a: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Actual Anomaly</a:t>
              </a:r>
            </a:p>
            <a:p>
              <a:pPr algn="ctr"/>
              <a:r>
                <a:rPr lang="en-US" sz="2000" b="1">
                  <a:latin typeface="Poppins" pitchFamily="2" charset="77"/>
                  <a:cs typeface="Poppins" pitchFamily="2" charset="77"/>
                </a:rPr>
                <a:t>Suspension and Drive</a:t>
              </a:r>
            </a:p>
            <a:p>
              <a:pPr algn="ctr"/>
              <a:endParaRPr lang="en-US" sz="2000" b="1">
                <a:latin typeface="Poppins" pitchFamily="2" charset="77"/>
                <a:cs typeface="Poppins" pitchFamily="2" charset="77"/>
              </a:endParaRP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Predicted Anomaly</a:t>
              </a:r>
            </a:p>
            <a:p>
              <a:pPr algn="ctr"/>
              <a:r>
                <a:rPr lang="en-US" sz="2000" b="1">
                  <a:solidFill>
                    <a:srgbClr val="4C9900"/>
                  </a:solidFill>
                  <a:latin typeface="Poppins" pitchFamily="2" charset="77"/>
                  <a:cs typeface="Poppins" pitchFamily="2" charset="77"/>
                </a:rPr>
                <a:t>Suspension and Drive</a:t>
              </a:r>
            </a:p>
          </p:txBody>
        </p:sp>
        <p:graphicFrame>
          <p:nvGraphicFramePr>
            <p:cNvPr id="10" name="Chart 9">
              <a:extLst>
                <a:ext uri="{FF2B5EF4-FFF2-40B4-BE49-F238E27FC236}">
                  <a16:creationId xmlns:a16="http://schemas.microsoft.com/office/drawing/2014/main" id="{D57D185E-1BD3-9048-03A3-18B103E7187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36959753"/>
                </p:ext>
              </p:extLst>
            </p:nvPr>
          </p:nvGraphicFramePr>
          <p:xfrm>
            <a:off x="5916020" y="4063055"/>
            <a:ext cx="5092895" cy="547459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C385562-8D62-3C32-AA0D-0EC4F9233FAC}"/>
              </a:ext>
            </a:extLst>
          </p:cNvPr>
          <p:cNvGrpSpPr/>
          <p:nvPr/>
        </p:nvGrpSpPr>
        <p:grpSpPr>
          <a:xfrm>
            <a:off x="12104574" y="2278236"/>
            <a:ext cx="5652664" cy="7294444"/>
            <a:chOff x="12025023" y="2278236"/>
            <a:chExt cx="5652664" cy="72944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2ADA45-F25B-D729-F07E-865CB16CEBA9}"/>
                </a:ext>
              </a:extLst>
            </p:cNvPr>
            <p:cNvSpPr txBox="1"/>
            <p:nvPr/>
          </p:nvSpPr>
          <p:spPr>
            <a:xfrm>
              <a:off x="12025023" y="2278236"/>
              <a:ext cx="5652664" cy="1969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>
                  <a:latin typeface="Poppins" pitchFamily="2" charset="77"/>
                  <a:cs typeface="Poppins" pitchFamily="2" charset="77"/>
                </a:rPr>
                <a:t>MEXICOCITY GRAND PRIX</a:t>
              </a: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Actual Anomaly</a:t>
              </a:r>
            </a:p>
            <a:p>
              <a:pPr algn="ctr"/>
              <a:r>
                <a:rPr lang="en-US" sz="2000" b="1">
                  <a:latin typeface="Poppins" pitchFamily="2" charset="77"/>
                  <a:cs typeface="Poppins" pitchFamily="2" charset="77"/>
                </a:rPr>
                <a:t>Braking System</a:t>
              </a:r>
            </a:p>
            <a:p>
              <a:pPr algn="ctr"/>
              <a:endParaRPr lang="en-US" sz="2000" b="1">
                <a:latin typeface="Poppins" pitchFamily="2" charset="77"/>
                <a:cs typeface="Poppins" pitchFamily="2" charset="77"/>
              </a:endParaRPr>
            </a:p>
            <a:p>
              <a:pPr algn="ctr"/>
              <a:r>
                <a:rPr lang="en-US" sz="2000">
                  <a:latin typeface="Poppins" pitchFamily="2" charset="77"/>
                  <a:cs typeface="Poppins" pitchFamily="2" charset="77"/>
                </a:rPr>
                <a:t>Predicted Anomaly</a:t>
              </a:r>
            </a:p>
            <a:p>
              <a:pPr algn="ctr"/>
              <a:r>
                <a:rPr lang="en-US" sz="2000" b="1">
                  <a:solidFill>
                    <a:srgbClr val="C00000"/>
                  </a:solidFill>
                  <a:latin typeface="Poppins" pitchFamily="2" charset="77"/>
                  <a:cs typeface="Poppins" pitchFamily="2" charset="77"/>
                </a:rPr>
                <a:t>Transmission and Gearbox</a:t>
              </a:r>
            </a:p>
          </p:txBody>
        </p:sp>
        <p:graphicFrame>
          <p:nvGraphicFramePr>
            <p:cNvPr id="12" name="Chart 11">
              <a:extLst>
                <a:ext uri="{FF2B5EF4-FFF2-40B4-BE49-F238E27FC236}">
                  <a16:creationId xmlns:a16="http://schemas.microsoft.com/office/drawing/2014/main" id="{E4024646-C831-B688-1565-CBF8E0F9E63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32677966"/>
                </p:ext>
              </p:extLst>
            </p:nvPr>
          </p:nvGraphicFramePr>
          <p:xfrm>
            <a:off x="12070256" y="4105393"/>
            <a:ext cx="4958219" cy="54672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1"/>
            </a:graphicData>
          </a:graphic>
        </p:graphicFrame>
      </p:grpSp>
      <p:sp>
        <p:nvSpPr>
          <p:cNvPr id="11" name="Freeform 13">
            <a:extLst>
              <a:ext uri="{FF2B5EF4-FFF2-40B4-BE49-F238E27FC236}">
                <a16:creationId xmlns:a16="http://schemas.microsoft.com/office/drawing/2014/main" id="{9F60D4F0-E2F1-D0D7-BC40-FF15DECE01C1}"/>
              </a:ext>
            </a:extLst>
          </p:cNvPr>
          <p:cNvSpPr/>
          <p:nvPr/>
        </p:nvSpPr>
        <p:spPr>
          <a:xfrm>
            <a:off x="-8277177" y="2679929"/>
            <a:ext cx="6474845" cy="1624597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3" name="Freeform 27">
            <a:extLst>
              <a:ext uri="{FF2B5EF4-FFF2-40B4-BE49-F238E27FC236}">
                <a16:creationId xmlns:a16="http://schemas.microsoft.com/office/drawing/2014/main" id="{08B66683-7BCB-EED1-1133-42EFD03974CB}"/>
              </a:ext>
            </a:extLst>
          </p:cNvPr>
          <p:cNvSpPr/>
          <p:nvPr/>
        </p:nvSpPr>
        <p:spPr>
          <a:xfrm flipH="1">
            <a:off x="20273728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4" name="Picture 13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1CCD6343-F5DD-B234-9E52-C3A2677CA80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55326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</p:spTree>
    <p:extLst>
      <p:ext uri="{BB962C8B-B14F-4D97-AF65-F5344CB8AC3E}">
        <p14:creationId xmlns:p14="http://schemas.microsoft.com/office/powerpoint/2010/main" val="882098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9">
            <a:extLst>
              <a:ext uri="{FF2B5EF4-FFF2-40B4-BE49-F238E27FC236}">
                <a16:creationId xmlns:a16="http://schemas.microsoft.com/office/drawing/2014/main" id="{C4C36629-1D03-2B78-4AD0-48433CEAE609}"/>
              </a:ext>
            </a:extLst>
          </p:cNvPr>
          <p:cNvSpPr/>
          <p:nvPr/>
        </p:nvSpPr>
        <p:spPr>
          <a:xfrm flipH="1">
            <a:off x="-4992190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19">
            <a:extLst>
              <a:ext uri="{FF2B5EF4-FFF2-40B4-BE49-F238E27FC236}">
                <a16:creationId xmlns:a16="http://schemas.microsoft.com/office/drawing/2014/main" id="{676D7883-2D4B-F8AB-FC1E-9498D0351CDB}"/>
              </a:ext>
            </a:extLst>
          </p:cNvPr>
          <p:cNvSpPr/>
          <p:nvPr/>
        </p:nvSpPr>
        <p:spPr>
          <a:xfrm>
            <a:off x="20987138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17"/>
          <p:cNvSpPr/>
          <p:nvPr/>
        </p:nvSpPr>
        <p:spPr>
          <a:xfrm flipH="1">
            <a:off x="5493814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Freeform 3"/>
          <p:cNvSpPr/>
          <p:nvPr/>
        </p:nvSpPr>
        <p:spPr>
          <a:xfrm rot="10800000">
            <a:off x="9822110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3" name="TextBox 13"/>
          <p:cNvSpPr txBox="1"/>
          <p:nvPr/>
        </p:nvSpPr>
        <p:spPr>
          <a:xfrm>
            <a:off x="1705927" y="3472811"/>
            <a:ext cx="6606082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3"/>
              </a:lnSpc>
            </a:pPr>
            <a:r>
              <a:rPr lang="en-US" sz="7200" b="1" i="1" noProof="1"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OBJECTIVES</a:t>
            </a:r>
            <a:endParaRPr lang="en-US" sz="6912" b="1" i="1" noProof="1"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4B7CF365-0A8C-20E8-D538-0E9DA6350098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19BEB0-A96D-F4BC-A82D-F213A8F377D1}"/>
              </a:ext>
            </a:extLst>
          </p:cNvPr>
          <p:cNvSpPr txBox="1"/>
          <p:nvPr/>
        </p:nvSpPr>
        <p:spPr>
          <a:xfrm>
            <a:off x="1637546" y="6545382"/>
            <a:ext cx="886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noProof="1">
                <a:solidFill>
                  <a:srgbClr val="C00000"/>
                </a:solidFill>
                <a:latin typeface="Poppins Bold"/>
                <a:cs typeface="Poppins Bold"/>
              </a:rPr>
              <a:t>TIME-SAVING </a:t>
            </a:r>
            <a:r>
              <a:rPr lang="en-US" sz="2000" b="1" noProof="1">
                <a:solidFill>
                  <a:srgbClr val="000000"/>
                </a:solidFill>
                <a:latin typeface="Poppins Bold"/>
                <a:cs typeface="Poppins Bold"/>
              </a:rPr>
              <a:t>support for telemetrists with </a:t>
            </a:r>
            <a:r>
              <a:rPr lang="en-US" sz="2000" b="1" noProof="1">
                <a:solidFill>
                  <a:srgbClr val="C00000"/>
                </a:solidFill>
                <a:latin typeface="Poppins Bold"/>
                <a:cs typeface="Poppins Bold"/>
              </a:rPr>
              <a:t>EFFICIENT</a:t>
            </a:r>
            <a:r>
              <a:rPr lang="en-US" sz="2000" b="1" noProof="1">
                <a:solidFill>
                  <a:srgbClr val="000000"/>
                </a:solidFill>
                <a:latin typeface="Poppins Bold"/>
                <a:cs typeface="Poppins Bold"/>
              </a:rPr>
              <a:t> data analysis</a:t>
            </a:r>
            <a:endParaRPr lang="en-US" sz="2000" b="1" noProof="1">
              <a:solidFill>
                <a:srgbClr val="C00000"/>
              </a:solidFill>
              <a:latin typeface="Poppins Bold"/>
              <a:cs typeface="Poppins Bold"/>
            </a:endParaRPr>
          </a:p>
        </p:txBody>
      </p:sp>
      <p:pic>
        <p:nvPicPr>
          <p:cNvPr id="23" name="Picture 22" descr="A race car on a track&#10;&#10;Description automatically generated">
            <a:extLst>
              <a:ext uri="{FF2B5EF4-FFF2-40B4-BE49-F238E27FC236}">
                <a16:creationId xmlns:a16="http://schemas.microsoft.com/office/drawing/2014/main" id="{5C1D8F53-F28C-6E18-B9AE-4FCD28623E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0363200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36" name="Freeform 54">
            <a:extLst>
              <a:ext uri="{FF2B5EF4-FFF2-40B4-BE49-F238E27FC236}">
                <a16:creationId xmlns:a16="http://schemas.microsoft.com/office/drawing/2014/main" id="{95F3346B-84F3-8030-2234-087102844BB8}"/>
              </a:ext>
            </a:extLst>
          </p:cNvPr>
          <p:cNvSpPr/>
          <p:nvPr/>
        </p:nvSpPr>
        <p:spPr>
          <a:xfrm rot="5400000">
            <a:off x="10465133" y="-12215403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sp>
        <p:nvSpPr>
          <p:cNvPr id="37" name="Freeform 57">
            <a:extLst>
              <a:ext uri="{FF2B5EF4-FFF2-40B4-BE49-F238E27FC236}">
                <a16:creationId xmlns:a16="http://schemas.microsoft.com/office/drawing/2014/main" id="{B156F715-CE70-FFB0-1691-86C340C25803}"/>
              </a:ext>
            </a:extLst>
          </p:cNvPr>
          <p:cNvSpPr/>
          <p:nvPr/>
        </p:nvSpPr>
        <p:spPr>
          <a:xfrm rot="5400000">
            <a:off x="-1692606" y="9829289"/>
            <a:ext cx="9364388" cy="12308824"/>
          </a:xfrm>
          <a:custGeom>
            <a:avLst/>
            <a:gdLst/>
            <a:ahLst/>
            <a:cxnLst/>
            <a:rect l="l" t="t" r="r" b="b"/>
            <a:pathLst>
              <a:path w="571930" h="751762">
                <a:moveTo>
                  <a:pt x="203200" y="0"/>
                </a:moveTo>
                <a:lnTo>
                  <a:pt x="571930" y="0"/>
                </a:lnTo>
                <a:lnTo>
                  <a:pt x="368730" y="751762"/>
                </a:lnTo>
                <a:lnTo>
                  <a:pt x="0" y="751762"/>
                </a:lnTo>
                <a:lnTo>
                  <a:pt x="2032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/>
          <a:lstStyle/>
          <a:p>
            <a:endParaRPr lang="en-US" noProof="1"/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6710D373-1615-6F79-6717-29D808A3EB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" name="TextBox 14">
            <a:extLst>
              <a:ext uri="{FF2B5EF4-FFF2-40B4-BE49-F238E27FC236}">
                <a16:creationId xmlns:a16="http://schemas.microsoft.com/office/drawing/2014/main" id="{6102FD1E-D4AC-31A8-1404-82B1CFE7B242}"/>
              </a:ext>
            </a:extLst>
          </p:cNvPr>
          <p:cNvSpPr txBox="1"/>
          <p:nvPr/>
        </p:nvSpPr>
        <p:spPr>
          <a:xfrm>
            <a:off x="1706237" y="5455748"/>
            <a:ext cx="7973595" cy="8377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 b="1" noProof="1">
                <a:latin typeface="Poppins" pitchFamily="2" charset="77"/>
                <a:cs typeface="Poppins" pitchFamily="2" charset="77"/>
              </a:rPr>
              <a:t>A Large Language Model (LLM) that efficiently processes telemetry data for </a:t>
            </a:r>
            <a:r>
              <a:rPr lang="en-US" sz="2000" b="1" noProof="1">
                <a:solidFill>
                  <a:srgbClr val="B40000"/>
                </a:solidFill>
                <a:latin typeface="Poppins Bold"/>
                <a:ea typeface="Poppins Bold"/>
                <a:cs typeface="Poppins Bold"/>
                <a:sym typeface="Poppins Bold"/>
              </a:rPr>
              <a:t>RAPID INSIGHTS</a:t>
            </a:r>
            <a:endParaRPr lang="en-US" sz="2000" b="1" noProof="1">
              <a:solidFill>
                <a:srgbClr val="B40000"/>
              </a:solidFill>
              <a:latin typeface="Poppins" pitchFamily="2" charset="77"/>
              <a:ea typeface="Poppins Bold"/>
              <a:cs typeface="Poppins" pitchFamily="2" charset="77"/>
              <a:sym typeface="Poppin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39E7BD-2081-23FD-EEFE-99607FB23D8A}"/>
              </a:ext>
            </a:extLst>
          </p:cNvPr>
          <p:cNvSpPr txBox="1"/>
          <p:nvPr/>
        </p:nvSpPr>
        <p:spPr>
          <a:xfrm>
            <a:off x="4844716" y="64027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noProof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AB6879-659C-8A8D-F594-6B7BA03CB1D5}"/>
              </a:ext>
            </a:extLst>
          </p:cNvPr>
          <p:cNvSpPr txBox="1"/>
          <p:nvPr/>
        </p:nvSpPr>
        <p:spPr>
          <a:xfrm>
            <a:off x="1637546" y="4518758"/>
            <a:ext cx="8042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noProof="1">
                <a:latin typeface="Poppins" pitchFamily="2" charset="77"/>
                <a:cs typeface="Poppins" pitchFamily="2" charset="77"/>
              </a:rPr>
              <a:t>An AI solution for precise </a:t>
            </a:r>
            <a:r>
              <a:rPr lang="en-US" sz="2000" b="1" noProof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POST-SESSION ANALYSIS </a:t>
            </a:r>
            <a:r>
              <a:rPr lang="en-US" sz="2000" b="1" noProof="1">
                <a:latin typeface="Poppins" pitchFamily="2" charset="77"/>
                <a:cs typeface="Poppins" pitchFamily="2" charset="77"/>
              </a:rPr>
              <a:t>to enhance racing performance</a:t>
            </a:r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2942E598-1E63-0D36-32B9-2E5190EF8315}"/>
              </a:ext>
            </a:extLst>
          </p:cNvPr>
          <p:cNvSpPr/>
          <p:nvPr/>
        </p:nvSpPr>
        <p:spPr>
          <a:xfrm>
            <a:off x="-1385458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54B37E7C-C639-05E3-E4A0-2723F7FB3542}"/>
              </a:ext>
            </a:extLst>
          </p:cNvPr>
          <p:cNvSpPr/>
          <p:nvPr/>
        </p:nvSpPr>
        <p:spPr>
          <a:xfrm>
            <a:off x="-7565434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14" name="Picture 13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4FEE23FE-5740-3747-598A-ACE82ED69D8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8506" r="20218"/>
          <a:stretch/>
        </p:blipFill>
        <p:spPr>
          <a:xfrm>
            <a:off x="-14800763" y="-162737"/>
            <a:ext cx="13510203" cy="10617377"/>
          </a:xfrm>
          <a:prstGeom prst="chevron">
            <a:avLst>
              <a:gd name="adj" fmla="val 52540"/>
            </a:avLst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  <p:bldP spid="36" grpId="0" animBg="1"/>
      <p:bldP spid="3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8E048-E691-C05B-D0C0-4A709E001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7">
            <a:extLst>
              <a:ext uri="{FF2B5EF4-FFF2-40B4-BE49-F238E27FC236}">
                <a16:creationId xmlns:a16="http://schemas.microsoft.com/office/drawing/2014/main" id="{A0995AD1-FDD4-8F15-A9D4-B7AAE4F4D20B}"/>
              </a:ext>
            </a:extLst>
          </p:cNvPr>
          <p:cNvSpPr/>
          <p:nvPr/>
        </p:nvSpPr>
        <p:spPr>
          <a:xfrm flipH="1">
            <a:off x="-4694894" y="1762051"/>
            <a:ext cx="4068753" cy="102088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5" name="Google Shape;17378;p92">
            <a:extLst>
              <a:ext uri="{FF2B5EF4-FFF2-40B4-BE49-F238E27FC236}">
                <a16:creationId xmlns:a16="http://schemas.microsoft.com/office/drawing/2014/main" id="{77836980-1D44-7D13-2380-6AE1D8F60254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549400" y="4914053"/>
            <a:ext cx="4958218" cy="4918360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C00000">
              <a:alpha val="3000"/>
            </a:srgbClr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lang="en-US" sz="3600" noProof="1"/>
          </a:p>
        </p:txBody>
      </p:sp>
      <p:pic>
        <p:nvPicPr>
          <p:cNvPr id="2" name="Graphic 1" descr="Stopwatch with solid fill">
            <a:extLst>
              <a:ext uri="{FF2B5EF4-FFF2-40B4-BE49-F238E27FC236}">
                <a16:creationId xmlns:a16="http://schemas.microsoft.com/office/drawing/2014/main" id="{83B844F9-036C-A7CA-597C-7C889DE0041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09582" y="-152522"/>
            <a:ext cx="7030471" cy="7030471"/>
          </a:xfrm>
          <a:prstGeom prst="rect">
            <a:avLst/>
          </a:prstGeom>
        </p:spPr>
      </p:pic>
      <p:sp>
        <p:nvSpPr>
          <p:cNvPr id="27" name="TextBox 67">
            <a:extLst>
              <a:ext uri="{FF2B5EF4-FFF2-40B4-BE49-F238E27FC236}">
                <a16:creationId xmlns:a16="http://schemas.microsoft.com/office/drawing/2014/main" id="{EC993431-F7DB-E9D3-A373-8EE285DE8265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593B99D8-A4FC-2F48-BAED-4DE0E85C20DA}"/>
              </a:ext>
            </a:extLst>
          </p:cNvPr>
          <p:cNvSpPr/>
          <p:nvPr/>
        </p:nvSpPr>
        <p:spPr>
          <a:xfrm>
            <a:off x="-2634763" y="2679929"/>
            <a:ext cx="6474845" cy="1624597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7">
            <a:extLst>
              <a:ext uri="{FF2B5EF4-FFF2-40B4-BE49-F238E27FC236}">
                <a16:creationId xmlns:a16="http://schemas.microsoft.com/office/drawing/2014/main" id="{15FD3227-C0DE-DE04-C4CD-4274EAFC66F7}"/>
              </a:ext>
            </a:extLst>
          </p:cNvPr>
          <p:cNvSpPr/>
          <p:nvPr/>
        </p:nvSpPr>
        <p:spPr>
          <a:xfrm flipH="1">
            <a:off x="6105836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8F0389F-ADBC-78A8-75A2-25998707FF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7" name="TextBox 6">
            <a:extLst>
              <a:ext uri="{FF2B5EF4-FFF2-40B4-BE49-F238E27FC236}">
                <a16:creationId xmlns:a16="http://schemas.microsoft.com/office/drawing/2014/main" id="{783E8716-7F2C-0B2A-163F-7E703B4E0FD8}"/>
              </a:ext>
            </a:extLst>
          </p:cNvPr>
          <p:cNvSpPr txBox="1"/>
          <p:nvPr/>
        </p:nvSpPr>
        <p:spPr>
          <a:xfrm>
            <a:off x="3028509" y="759274"/>
            <a:ext cx="8741966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8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FUTURE WORKS</a:t>
            </a:r>
          </a:p>
        </p:txBody>
      </p:sp>
      <p:pic>
        <p:nvPicPr>
          <p:cNvPr id="4" name="Picture 3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ECCAA8DB-9D16-E20A-7D42-CE8EEC40AD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9173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C69EC091-1DCE-F969-FAB1-18ECEAB562B2}"/>
              </a:ext>
            </a:extLst>
          </p:cNvPr>
          <p:cNvSpPr txBox="1"/>
          <p:nvPr/>
        </p:nvSpPr>
        <p:spPr>
          <a:xfrm>
            <a:off x="3145212" y="4191634"/>
            <a:ext cx="1416972" cy="1103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12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722B1C-766F-7E2E-737E-274CDCEC1AAD}"/>
              </a:ext>
            </a:extLst>
          </p:cNvPr>
          <p:cNvSpPr txBox="1"/>
          <p:nvPr/>
        </p:nvSpPr>
        <p:spPr>
          <a:xfrm>
            <a:off x="4365012" y="3612678"/>
            <a:ext cx="44768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i="1">
                <a:solidFill>
                  <a:srgbClr val="000000"/>
                </a:solidFill>
                <a:latin typeface="Heading Now 61-68 Bold Italics"/>
              </a:rPr>
              <a:t>LAP SIMULATION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57F30AC4-EA9E-B7A9-CE0A-7B6166566D89}"/>
              </a:ext>
            </a:extLst>
          </p:cNvPr>
          <p:cNvSpPr txBox="1"/>
          <p:nvPr/>
        </p:nvSpPr>
        <p:spPr>
          <a:xfrm>
            <a:off x="3145212" y="7072374"/>
            <a:ext cx="1416972" cy="1103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120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F6BCD0-299F-9757-D905-78E9179070F3}"/>
              </a:ext>
            </a:extLst>
          </p:cNvPr>
          <p:cNvSpPr txBox="1"/>
          <p:nvPr/>
        </p:nvSpPr>
        <p:spPr>
          <a:xfrm>
            <a:off x="4489686" y="6468976"/>
            <a:ext cx="61014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rgbClr val="000000"/>
                </a:solidFill>
                <a:latin typeface="Heading Now 61-68 Bold Italics"/>
              </a:rPr>
              <a:t>TELEMETRY COMPARISON</a:t>
            </a:r>
          </a:p>
        </p:txBody>
      </p:sp>
      <p:sp>
        <p:nvSpPr>
          <p:cNvPr id="3" name="Freeform 28">
            <a:extLst>
              <a:ext uri="{FF2B5EF4-FFF2-40B4-BE49-F238E27FC236}">
                <a16:creationId xmlns:a16="http://schemas.microsoft.com/office/drawing/2014/main" id="{9DCC5644-0C3F-CCCC-EBEA-30287437AD4D}"/>
              </a:ext>
            </a:extLst>
          </p:cNvPr>
          <p:cNvSpPr/>
          <p:nvPr/>
        </p:nvSpPr>
        <p:spPr>
          <a:xfrm flipH="1">
            <a:off x="-5396463" y="8766507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0">
            <a:extLst>
              <a:ext uri="{FF2B5EF4-FFF2-40B4-BE49-F238E27FC236}">
                <a16:creationId xmlns:a16="http://schemas.microsoft.com/office/drawing/2014/main" id="{4A21E74B-CE4D-B0D9-E280-18F714709705}"/>
              </a:ext>
            </a:extLst>
          </p:cNvPr>
          <p:cNvSpPr/>
          <p:nvPr/>
        </p:nvSpPr>
        <p:spPr>
          <a:xfrm>
            <a:off x="22100451" y="189279"/>
            <a:ext cx="6206012" cy="155714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" name="Freeform 20">
            <a:extLst>
              <a:ext uri="{FF2B5EF4-FFF2-40B4-BE49-F238E27FC236}">
                <a16:creationId xmlns:a16="http://schemas.microsoft.com/office/drawing/2014/main" id="{33384779-E6DE-6221-4305-46BC4D705131}"/>
              </a:ext>
            </a:extLst>
          </p:cNvPr>
          <p:cNvSpPr/>
          <p:nvPr/>
        </p:nvSpPr>
        <p:spPr>
          <a:xfrm>
            <a:off x="20398470" y="7566969"/>
            <a:ext cx="4315893" cy="130925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040123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8767A5-ABD6-6BB4-6068-E0D6F3EC9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7378;p92">
            <a:extLst>
              <a:ext uri="{FF2B5EF4-FFF2-40B4-BE49-F238E27FC236}">
                <a16:creationId xmlns:a16="http://schemas.microsoft.com/office/drawing/2014/main" id="{08409425-7EFE-EDF2-51E9-31A35C63384D}"/>
              </a:ext>
            </a:extLst>
          </p:cNvPr>
          <p:cNvSpPr/>
          <p:nvPr/>
        </p:nvSpPr>
        <p:spPr>
          <a:xfrm>
            <a:off x="586336" y="544747"/>
            <a:ext cx="9272040" cy="9197505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C00000">
              <a:alpha val="4000"/>
            </a:srgbClr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lang="en-US" sz="3600" noProof="1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BAB32BBB-66B7-A8FD-738A-F52D825A34D0}"/>
              </a:ext>
            </a:extLst>
          </p:cNvPr>
          <p:cNvSpPr/>
          <p:nvPr/>
        </p:nvSpPr>
        <p:spPr>
          <a:xfrm>
            <a:off x="14537912" y="7566969"/>
            <a:ext cx="4315893" cy="130925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128F79FD-0741-5F39-51DF-0240AD52BD67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01CE6920-1F60-DC68-CB4B-5AA5E6537C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23" name="TextBox 6">
            <a:extLst>
              <a:ext uri="{FF2B5EF4-FFF2-40B4-BE49-F238E27FC236}">
                <a16:creationId xmlns:a16="http://schemas.microsoft.com/office/drawing/2014/main" id="{E17D1268-D929-EE25-40CD-B41AA87E1103}"/>
              </a:ext>
            </a:extLst>
          </p:cNvPr>
          <p:cNvSpPr txBox="1"/>
          <p:nvPr/>
        </p:nvSpPr>
        <p:spPr>
          <a:xfrm>
            <a:off x="1418431" y="3213687"/>
            <a:ext cx="1416972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88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D70542-1BE0-7C4F-1041-725AAE4F7E5D}"/>
              </a:ext>
            </a:extLst>
          </p:cNvPr>
          <p:cNvSpPr txBox="1"/>
          <p:nvPr/>
        </p:nvSpPr>
        <p:spPr>
          <a:xfrm>
            <a:off x="2446979" y="2926104"/>
            <a:ext cx="6043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noProof="1">
                <a:solidFill>
                  <a:srgbClr val="000000"/>
                </a:solidFill>
                <a:latin typeface="Heading Now 61-68 Bold Italics"/>
              </a:rPr>
              <a:t>LAP SIMULATION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8D2EDB-15D2-4BCE-0A18-A24BBABE05FD}"/>
              </a:ext>
            </a:extLst>
          </p:cNvPr>
          <p:cNvSpPr txBox="1"/>
          <p:nvPr/>
        </p:nvSpPr>
        <p:spPr>
          <a:xfrm>
            <a:off x="1795255" y="4121573"/>
            <a:ext cx="71712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Analyzing historical qualifying data to predict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CAR PERFORMANCE</a:t>
            </a:r>
            <a:endParaRPr lang="en-US" sz="250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6" name="Graphic 5" descr="Stopwatch with solid fill">
            <a:extLst>
              <a:ext uri="{FF2B5EF4-FFF2-40B4-BE49-F238E27FC236}">
                <a16:creationId xmlns:a16="http://schemas.microsoft.com/office/drawing/2014/main" id="{AD8A3A23-E176-353A-DE46-A66C5FF8D26C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90235" y="-412125"/>
            <a:ext cx="11356275" cy="1135627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5479865B-4DF9-668F-7600-42707D59B78A}"/>
              </a:ext>
            </a:extLst>
          </p:cNvPr>
          <p:cNvGrpSpPr>
            <a:grpSpLocks noChangeAspect="1"/>
          </p:cNvGrpSpPr>
          <p:nvPr/>
        </p:nvGrpSpPr>
        <p:grpSpPr>
          <a:xfrm>
            <a:off x="9053557" y="3438504"/>
            <a:ext cx="7541458" cy="4893732"/>
            <a:chOff x="9797619" y="3249082"/>
            <a:chExt cx="7168169" cy="4651499"/>
          </a:xfrm>
        </p:grpSpPr>
        <p:sp>
          <p:nvSpPr>
            <p:cNvPr id="36" name="Parallelogram 35">
              <a:extLst>
                <a:ext uri="{FF2B5EF4-FFF2-40B4-BE49-F238E27FC236}">
                  <a16:creationId xmlns:a16="http://schemas.microsoft.com/office/drawing/2014/main" id="{D5C722F3-92EC-FB80-631E-93C2C1F6622D}"/>
                </a:ext>
              </a:extLst>
            </p:cNvPr>
            <p:cNvSpPr/>
            <p:nvPr/>
          </p:nvSpPr>
          <p:spPr>
            <a:xfrm flipH="1">
              <a:off x="10436184" y="3710590"/>
              <a:ext cx="6529604" cy="4189991"/>
            </a:xfrm>
            <a:prstGeom prst="parallelogram">
              <a:avLst>
                <a:gd name="adj" fmla="val 19888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1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1C056AC-119C-D67E-EBAB-A221CE02E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8" t="361" r="238"/>
            <a:stretch>
              <a:fillRect/>
            </a:stretch>
          </p:blipFill>
          <p:spPr>
            <a:xfrm>
              <a:off x="9797619" y="3249082"/>
              <a:ext cx="6529604" cy="4189991"/>
            </a:xfrm>
            <a:custGeom>
              <a:avLst/>
              <a:gdLst>
                <a:gd name="connsiteX0" fmla="*/ 0 w 6529604"/>
                <a:gd name="connsiteY0" fmla="*/ 0 h 4189991"/>
                <a:gd name="connsiteX1" fmla="*/ 5696299 w 6529604"/>
                <a:gd name="connsiteY1" fmla="*/ 0 h 4189991"/>
                <a:gd name="connsiteX2" fmla="*/ 6529604 w 6529604"/>
                <a:gd name="connsiteY2" fmla="*/ 4189991 h 4189991"/>
                <a:gd name="connsiteX3" fmla="*/ 833305 w 6529604"/>
                <a:gd name="connsiteY3" fmla="*/ 4189991 h 418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29604" h="4189991">
                  <a:moveTo>
                    <a:pt x="0" y="0"/>
                  </a:moveTo>
                  <a:lnTo>
                    <a:pt x="5696299" y="0"/>
                  </a:lnTo>
                  <a:lnTo>
                    <a:pt x="6529604" y="4189991"/>
                  </a:lnTo>
                  <a:lnTo>
                    <a:pt x="833305" y="4189991"/>
                  </a:lnTo>
                  <a:close/>
                </a:path>
              </a:pathLst>
            </a:custGeom>
          </p:spPr>
        </p:pic>
      </p:grpSp>
      <p:sp>
        <p:nvSpPr>
          <p:cNvPr id="7" name="Freeform 13">
            <a:extLst>
              <a:ext uri="{FF2B5EF4-FFF2-40B4-BE49-F238E27FC236}">
                <a16:creationId xmlns:a16="http://schemas.microsoft.com/office/drawing/2014/main" id="{45C22ABA-11D9-B39D-FE31-566C85082275}"/>
              </a:ext>
            </a:extLst>
          </p:cNvPr>
          <p:cNvSpPr/>
          <p:nvPr/>
        </p:nvSpPr>
        <p:spPr>
          <a:xfrm>
            <a:off x="-7171051" y="2679929"/>
            <a:ext cx="6474845" cy="1624597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" name="Freeform 27">
            <a:extLst>
              <a:ext uri="{FF2B5EF4-FFF2-40B4-BE49-F238E27FC236}">
                <a16:creationId xmlns:a16="http://schemas.microsoft.com/office/drawing/2014/main" id="{0B017E0E-98CB-0DA2-AF9D-A6B355A05234}"/>
              </a:ext>
            </a:extLst>
          </p:cNvPr>
          <p:cNvSpPr/>
          <p:nvPr/>
        </p:nvSpPr>
        <p:spPr>
          <a:xfrm flipH="1">
            <a:off x="19296795" y="8413585"/>
            <a:ext cx="5972145" cy="1498465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1" name="Freeform 27">
            <a:extLst>
              <a:ext uri="{FF2B5EF4-FFF2-40B4-BE49-F238E27FC236}">
                <a16:creationId xmlns:a16="http://schemas.microsoft.com/office/drawing/2014/main" id="{39AA9EE4-AFC9-897D-CE84-DB9E42665605}"/>
              </a:ext>
            </a:extLst>
          </p:cNvPr>
          <p:cNvSpPr/>
          <p:nvPr/>
        </p:nvSpPr>
        <p:spPr>
          <a:xfrm flipH="1">
            <a:off x="2061241" y="1762051"/>
            <a:ext cx="4068753" cy="102088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10">
              <a:alphaModFix amt="25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20">
            <a:extLst>
              <a:ext uri="{FF2B5EF4-FFF2-40B4-BE49-F238E27FC236}">
                <a16:creationId xmlns:a16="http://schemas.microsoft.com/office/drawing/2014/main" id="{8C1E4966-C7DB-2BB3-6D60-B3B1BFF0E404}"/>
              </a:ext>
            </a:extLst>
          </p:cNvPr>
          <p:cNvSpPr/>
          <p:nvPr/>
        </p:nvSpPr>
        <p:spPr>
          <a:xfrm>
            <a:off x="18574644" y="1679859"/>
            <a:ext cx="3352470" cy="88434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0B302883-712D-0017-C1B1-41F175F9D7C2}"/>
              </a:ext>
            </a:extLst>
          </p:cNvPr>
          <p:cNvSpPr txBox="1"/>
          <p:nvPr/>
        </p:nvSpPr>
        <p:spPr>
          <a:xfrm>
            <a:off x="1511165" y="5885370"/>
            <a:ext cx="1416972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8800" b="1" i="1" noProof="1">
                <a:solidFill>
                  <a:srgbClr val="C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B0F4E-EA11-7499-3491-349110D7B683}"/>
              </a:ext>
            </a:extLst>
          </p:cNvPr>
          <p:cNvSpPr txBox="1"/>
          <p:nvPr/>
        </p:nvSpPr>
        <p:spPr>
          <a:xfrm>
            <a:off x="2730964" y="5639991"/>
            <a:ext cx="58452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>
                <a:solidFill>
                  <a:srgbClr val="000000"/>
                </a:solidFill>
                <a:latin typeface="Heading Now 61-68 Bold Italics"/>
              </a:rPr>
              <a:t>TELEMETRY COMPARISON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6CE2EA-452F-7005-392D-1A36ADE3335A}"/>
              </a:ext>
            </a:extLst>
          </p:cNvPr>
          <p:cNvSpPr txBox="1"/>
          <p:nvPr/>
        </p:nvSpPr>
        <p:spPr>
          <a:xfrm>
            <a:off x="1803931" y="7566969"/>
            <a:ext cx="624430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latin typeface="Poppins" pitchFamily="2" charset="77"/>
                <a:cs typeface="Poppins" pitchFamily="2" charset="77"/>
              </a:rPr>
              <a:t>Evaluation through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TEAMMATE</a:t>
            </a:r>
            <a:r>
              <a:rPr lang="en-US" sz="2500" b="1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PERFORMANCE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analysis</a:t>
            </a:r>
          </a:p>
          <a:p>
            <a:r>
              <a:rPr lang="en-US" sz="2500" b="1">
                <a:latin typeface="Poppins" pitchFamily="2" charset="77"/>
                <a:cs typeface="Poppins" pitchFamily="2" charset="77"/>
              </a:rPr>
              <a:t>Comparison with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FASTER</a:t>
            </a:r>
            <a:r>
              <a:rPr lang="en-US" sz="2500" b="1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 </a:t>
            </a:r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DRIVERS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310B2CD7-67BC-5E01-4AAB-0A6A6C272B01}"/>
              </a:ext>
            </a:extLst>
          </p:cNvPr>
          <p:cNvSpPr txBox="1"/>
          <p:nvPr/>
        </p:nvSpPr>
        <p:spPr>
          <a:xfrm>
            <a:off x="4682574" y="759274"/>
            <a:ext cx="8741966" cy="1003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8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FUTURE WORKS</a:t>
            </a:r>
          </a:p>
        </p:txBody>
      </p:sp>
      <p:pic>
        <p:nvPicPr>
          <p:cNvPr id="2" name="Picture 1" descr="A person touching a computer screen&#10;&#10;Description automatically generated">
            <a:extLst>
              <a:ext uri="{FF2B5EF4-FFF2-40B4-BE49-F238E27FC236}">
                <a16:creationId xmlns:a16="http://schemas.microsoft.com/office/drawing/2014/main" id="{4893418B-36C8-29A9-D264-B57A4A66543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553261" y="0"/>
            <a:ext cx="13772773" cy="10287000"/>
          </a:xfrm>
          <a:prstGeom prst="parallelogram">
            <a:avLst>
              <a:gd name="adj" fmla="val 21357"/>
            </a:avLst>
          </a:prstGeom>
        </p:spPr>
      </p:pic>
    </p:spTree>
    <p:extLst>
      <p:ext uri="{BB962C8B-B14F-4D97-AF65-F5344CB8AC3E}">
        <p14:creationId xmlns:p14="http://schemas.microsoft.com/office/powerpoint/2010/main" val="7487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9">
            <a:extLst>
              <a:ext uri="{FF2B5EF4-FFF2-40B4-BE49-F238E27FC236}">
                <a16:creationId xmlns:a16="http://schemas.microsoft.com/office/drawing/2014/main" id="{E08678EE-EE9E-1B2C-B4A5-E237342A4A2D}"/>
              </a:ext>
            </a:extLst>
          </p:cNvPr>
          <p:cNvSpPr txBox="1"/>
          <p:nvPr/>
        </p:nvSpPr>
        <p:spPr>
          <a:xfrm>
            <a:off x="5075490" y="705233"/>
            <a:ext cx="1046931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FUNCTIONAL DIAGRAM</a:t>
            </a:r>
          </a:p>
        </p:txBody>
      </p:sp>
      <p:sp>
        <p:nvSpPr>
          <p:cNvPr id="5" name="TextBox 67">
            <a:extLst>
              <a:ext uri="{FF2B5EF4-FFF2-40B4-BE49-F238E27FC236}">
                <a16:creationId xmlns:a16="http://schemas.microsoft.com/office/drawing/2014/main" id="{99C43151-B151-1F15-C2EA-B38CAD011322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C7623B7-462D-A081-26C0-44D8C7DA5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BF3FA6AA-A432-56A2-7717-0E2AD4FCA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109" y="1929026"/>
            <a:ext cx="15145221" cy="7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3">
            <a:extLst>
              <a:ext uri="{FF2B5EF4-FFF2-40B4-BE49-F238E27FC236}">
                <a16:creationId xmlns:a16="http://schemas.microsoft.com/office/drawing/2014/main" id="{5393171A-91D7-8CFB-FECE-84FA26A0C96D}"/>
              </a:ext>
            </a:extLst>
          </p:cNvPr>
          <p:cNvSpPr/>
          <p:nvPr/>
        </p:nvSpPr>
        <p:spPr>
          <a:xfrm flipH="1">
            <a:off x="-9740080" y="-886691"/>
            <a:ext cx="9026571" cy="2264848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3F6066D8-1813-AD25-0C8B-28F674A5DB58}"/>
              </a:ext>
            </a:extLst>
          </p:cNvPr>
          <p:cNvSpPr/>
          <p:nvPr/>
        </p:nvSpPr>
        <p:spPr>
          <a:xfrm>
            <a:off x="18862069" y="7750297"/>
            <a:ext cx="7297203" cy="1830934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EA1B7E20-947D-C4FA-442E-9D92633F829B}"/>
              </a:ext>
            </a:extLst>
          </p:cNvPr>
          <p:cNvSpPr/>
          <p:nvPr/>
        </p:nvSpPr>
        <p:spPr>
          <a:xfrm rot="10800000">
            <a:off x="21222067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BDC824B5-A182-7779-4089-E23BD0BF985C}"/>
              </a:ext>
            </a:extLst>
          </p:cNvPr>
          <p:cNvSpPr/>
          <p:nvPr/>
        </p:nvSpPr>
        <p:spPr>
          <a:xfrm rot="10800000">
            <a:off x="37295291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9" name="Freeform 20">
            <a:extLst>
              <a:ext uri="{FF2B5EF4-FFF2-40B4-BE49-F238E27FC236}">
                <a16:creationId xmlns:a16="http://schemas.microsoft.com/office/drawing/2014/main" id="{7A710C66-E1BC-6FFF-C392-6757E4FDF11B}"/>
              </a:ext>
            </a:extLst>
          </p:cNvPr>
          <p:cNvSpPr/>
          <p:nvPr/>
        </p:nvSpPr>
        <p:spPr>
          <a:xfrm>
            <a:off x="18288000" y="1679859"/>
            <a:ext cx="3352470" cy="88434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" name="Freeform 20">
            <a:extLst>
              <a:ext uri="{FF2B5EF4-FFF2-40B4-BE49-F238E27FC236}">
                <a16:creationId xmlns:a16="http://schemas.microsoft.com/office/drawing/2014/main" id="{F585368A-A826-1A04-0102-FBCEAAF5C99F}"/>
              </a:ext>
            </a:extLst>
          </p:cNvPr>
          <p:cNvSpPr/>
          <p:nvPr/>
        </p:nvSpPr>
        <p:spPr>
          <a:xfrm>
            <a:off x="18449512" y="7566969"/>
            <a:ext cx="4315893" cy="1309254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7" name="Freeform 27">
            <a:extLst>
              <a:ext uri="{FF2B5EF4-FFF2-40B4-BE49-F238E27FC236}">
                <a16:creationId xmlns:a16="http://schemas.microsoft.com/office/drawing/2014/main" id="{E7BB42FC-A790-ADC8-45D5-83647BF86EE7}"/>
              </a:ext>
            </a:extLst>
          </p:cNvPr>
          <p:cNvSpPr/>
          <p:nvPr/>
        </p:nvSpPr>
        <p:spPr>
          <a:xfrm flipH="1">
            <a:off x="-4414453" y="1762051"/>
            <a:ext cx="4068753" cy="102088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5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90579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3">
            <a:extLst>
              <a:ext uri="{FF2B5EF4-FFF2-40B4-BE49-F238E27FC236}">
                <a16:creationId xmlns:a16="http://schemas.microsoft.com/office/drawing/2014/main" id="{09A60CDC-3395-E50D-16BD-BEB50CCB6F9E}"/>
              </a:ext>
            </a:extLst>
          </p:cNvPr>
          <p:cNvSpPr/>
          <p:nvPr/>
        </p:nvSpPr>
        <p:spPr>
          <a:xfrm flipH="1">
            <a:off x="-328503" y="-886691"/>
            <a:ext cx="9026571" cy="2264848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525D090C-FE77-2265-535F-CCF6093D6EF4}"/>
              </a:ext>
            </a:extLst>
          </p:cNvPr>
          <p:cNvSpPr/>
          <p:nvPr/>
        </p:nvSpPr>
        <p:spPr>
          <a:xfrm>
            <a:off x="6761656" y="7750297"/>
            <a:ext cx="7297203" cy="1830934"/>
          </a:xfrm>
          <a:custGeom>
            <a:avLst/>
            <a:gdLst/>
            <a:ahLst/>
            <a:cxnLst/>
            <a:rect l="l" t="t" r="r" b="b"/>
            <a:pathLst>
              <a:path w="3823657" h="959390">
                <a:moveTo>
                  <a:pt x="0" y="0"/>
                </a:moveTo>
                <a:lnTo>
                  <a:pt x="3823656" y="0"/>
                </a:lnTo>
                <a:lnTo>
                  <a:pt x="3823656" y="959390"/>
                </a:lnTo>
                <a:lnTo>
                  <a:pt x="0" y="959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Freeform 4"/>
          <p:cNvSpPr/>
          <p:nvPr/>
        </p:nvSpPr>
        <p:spPr>
          <a:xfrm rot="10800000">
            <a:off x="8567750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7" name="Freeform 7"/>
          <p:cNvSpPr/>
          <p:nvPr/>
        </p:nvSpPr>
        <p:spPr>
          <a:xfrm rot="10800000">
            <a:off x="14058859" y="-371608"/>
            <a:ext cx="8188859" cy="11553781"/>
          </a:xfrm>
          <a:custGeom>
            <a:avLst/>
            <a:gdLst/>
            <a:ahLst/>
            <a:cxnLst/>
            <a:rect l="l" t="t" r="r" b="b"/>
            <a:pathLst>
              <a:path w="406400" h="573396">
                <a:moveTo>
                  <a:pt x="0" y="0"/>
                </a:moveTo>
                <a:lnTo>
                  <a:pt x="203200" y="0"/>
                </a:lnTo>
                <a:lnTo>
                  <a:pt x="406400" y="286698"/>
                </a:lnTo>
                <a:lnTo>
                  <a:pt x="203200" y="573396"/>
                </a:lnTo>
                <a:lnTo>
                  <a:pt x="0" y="573396"/>
                </a:lnTo>
                <a:lnTo>
                  <a:pt x="203200" y="28669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sp>
        <p:nvSpPr>
          <p:cNvPr id="21" name="TextBox 67">
            <a:extLst>
              <a:ext uri="{FF2B5EF4-FFF2-40B4-BE49-F238E27FC236}">
                <a16:creationId xmlns:a16="http://schemas.microsoft.com/office/drawing/2014/main" id="{262E8D5A-BE4F-FCE0-1545-B6A6F8972472}"/>
              </a:ext>
            </a:extLst>
          </p:cNvPr>
          <p:cNvSpPr txBox="1"/>
          <p:nvPr/>
        </p:nvSpPr>
        <p:spPr>
          <a:xfrm>
            <a:off x="1392015" y="9369058"/>
            <a:ext cx="2792768" cy="4243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65"/>
              </a:lnSpc>
              <a:spcBef>
                <a:spcPct val="0"/>
              </a:spcBef>
            </a:pPr>
            <a:r>
              <a:rPr lang="en-US" sz="5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22" name="Picture 2" descr="DataBase and Data Mining Group">
            <a:extLst>
              <a:ext uri="{FF2B5EF4-FFF2-40B4-BE49-F238E27FC236}">
                <a16:creationId xmlns:a16="http://schemas.microsoft.com/office/drawing/2014/main" id="{60A2306A-5B6F-27DB-94E6-5A1DA2E2D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516" y="6218262"/>
            <a:ext cx="2760427" cy="287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CD74CD01-13B7-CD0B-AD9B-7A27FC57D9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31391" y="6441234"/>
            <a:ext cx="2514017" cy="2514017"/>
          </a:xfrm>
          <a:prstGeom prst="rect">
            <a:avLst/>
          </a:prstGeom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FCC73406-8BB8-BB7C-E9CB-782C3778A7D0}"/>
              </a:ext>
            </a:extLst>
          </p:cNvPr>
          <p:cNvSpPr txBox="1"/>
          <p:nvPr/>
        </p:nvSpPr>
        <p:spPr>
          <a:xfrm>
            <a:off x="1712312" y="1829861"/>
            <a:ext cx="7189474" cy="3718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63"/>
              </a:lnSpc>
            </a:pPr>
            <a:r>
              <a:rPr lang="en-US" sz="14758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THANK YOU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C03BBAB2-F10F-F59A-8831-02DFD66B1E50}"/>
              </a:ext>
            </a:extLst>
          </p:cNvPr>
          <p:cNvSpPr txBox="1"/>
          <p:nvPr/>
        </p:nvSpPr>
        <p:spPr>
          <a:xfrm>
            <a:off x="1789314" y="5504372"/>
            <a:ext cx="5515631" cy="44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8"/>
              </a:lnSpc>
            </a:pPr>
            <a:r>
              <a:rPr lang="en-US" sz="30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FOR YOUR ATTENTION</a:t>
            </a:r>
          </a:p>
        </p:txBody>
      </p:sp>
      <p:sp>
        <p:nvSpPr>
          <p:cNvPr id="5" name="Freeform 13">
            <a:extLst>
              <a:ext uri="{FF2B5EF4-FFF2-40B4-BE49-F238E27FC236}">
                <a16:creationId xmlns:a16="http://schemas.microsoft.com/office/drawing/2014/main" id="{0364B757-1C16-160B-26C3-D978DDAC35BC}"/>
              </a:ext>
            </a:extLst>
          </p:cNvPr>
          <p:cNvSpPr/>
          <p:nvPr/>
        </p:nvSpPr>
        <p:spPr>
          <a:xfrm>
            <a:off x="-5696189" y="8625034"/>
            <a:ext cx="5410475" cy="1357537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28C3B-BE32-8E01-EE12-CA2A37F7B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>
            <a:extLst>
              <a:ext uri="{FF2B5EF4-FFF2-40B4-BE49-F238E27FC236}">
                <a16:creationId xmlns:a16="http://schemas.microsoft.com/office/drawing/2014/main" id="{041EF05C-D759-00AA-4291-0A24E1F04886}"/>
              </a:ext>
            </a:extLst>
          </p:cNvPr>
          <p:cNvSpPr/>
          <p:nvPr/>
        </p:nvSpPr>
        <p:spPr>
          <a:xfrm>
            <a:off x="-5639435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17">
            <a:extLst>
              <a:ext uri="{FF2B5EF4-FFF2-40B4-BE49-F238E27FC236}">
                <a16:creationId xmlns:a16="http://schemas.microsoft.com/office/drawing/2014/main" id="{9CB7289C-EDB4-81C7-DD25-4C8B9B3EB6C6}"/>
              </a:ext>
            </a:extLst>
          </p:cNvPr>
          <p:cNvSpPr/>
          <p:nvPr/>
        </p:nvSpPr>
        <p:spPr>
          <a:xfrm flipH="1">
            <a:off x="19355125" y="7752836"/>
            <a:ext cx="6115676" cy="1534479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17">
            <a:extLst>
              <a:ext uri="{FF2B5EF4-FFF2-40B4-BE49-F238E27FC236}">
                <a16:creationId xmlns:a16="http://schemas.microsoft.com/office/drawing/2014/main" id="{FFC01108-B143-14A4-2D32-19D2AC0DB602}"/>
              </a:ext>
            </a:extLst>
          </p:cNvPr>
          <p:cNvSpPr/>
          <p:nvPr/>
        </p:nvSpPr>
        <p:spPr>
          <a:xfrm>
            <a:off x="-5639435" y="1935398"/>
            <a:ext cx="4839964" cy="1214391"/>
          </a:xfrm>
          <a:custGeom>
            <a:avLst/>
            <a:gdLst/>
            <a:ahLst/>
            <a:cxnLst/>
            <a:rect l="l" t="t" r="r" b="b"/>
            <a:pathLst>
              <a:path w="6115676" h="1534479">
                <a:moveTo>
                  <a:pt x="6115676" y="0"/>
                </a:moveTo>
                <a:lnTo>
                  <a:pt x="0" y="0"/>
                </a:lnTo>
                <a:lnTo>
                  <a:pt x="0" y="1534479"/>
                </a:lnTo>
                <a:lnTo>
                  <a:pt x="6115676" y="1534479"/>
                </a:lnTo>
                <a:lnTo>
                  <a:pt x="6115676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2" name="TextBox 67">
            <a:extLst>
              <a:ext uri="{FF2B5EF4-FFF2-40B4-BE49-F238E27FC236}">
                <a16:creationId xmlns:a16="http://schemas.microsoft.com/office/drawing/2014/main" id="{6A1B3295-4924-4C1E-56C9-5CDCBD552419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F803F153-7248-B468-14D4-8707EA9535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9" name="Freeform 19">
            <a:extLst>
              <a:ext uri="{FF2B5EF4-FFF2-40B4-BE49-F238E27FC236}">
                <a16:creationId xmlns:a16="http://schemas.microsoft.com/office/drawing/2014/main" id="{99FE15CD-7B82-CECB-BEF9-86B94CE77CD6}"/>
              </a:ext>
            </a:extLst>
          </p:cNvPr>
          <p:cNvSpPr/>
          <p:nvPr/>
        </p:nvSpPr>
        <p:spPr>
          <a:xfrm flipH="1">
            <a:off x="5502330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0" name="TextBox 14">
            <a:extLst>
              <a:ext uri="{FF2B5EF4-FFF2-40B4-BE49-F238E27FC236}">
                <a16:creationId xmlns:a16="http://schemas.microsoft.com/office/drawing/2014/main" id="{7CC61960-678A-2BE7-91D8-F12E56F8B232}"/>
              </a:ext>
            </a:extLst>
          </p:cNvPr>
          <p:cNvSpPr txBox="1"/>
          <p:nvPr/>
        </p:nvSpPr>
        <p:spPr>
          <a:xfrm>
            <a:off x="8451397" y="2124169"/>
            <a:ext cx="10297872" cy="979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03"/>
              </a:lnSpc>
            </a:pPr>
            <a:r>
              <a:rPr lang="en-US" sz="72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VALUE PROPOSITION</a:t>
            </a:r>
          </a:p>
        </p:txBody>
      </p:sp>
      <p:sp>
        <p:nvSpPr>
          <p:cNvPr id="43" name="Chevron 42">
            <a:extLst>
              <a:ext uri="{FF2B5EF4-FFF2-40B4-BE49-F238E27FC236}">
                <a16:creationId xmlns:a16="http://schemas.microsoft.com/office/drawing/2014/main" id="{069C9839-F8FC-9B21-144B-02BC58958163}"/>
              </a:ext>
            </a:extLst>
          </p:cNvPr>
          <p:cNvSpPr/>
          <p:nvPr/>
        </p:nvSpPr>
        <p:spPr>
          <a:xfrm>
            <a:off x="907095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41" name="Picture 40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67FEA762-47B7-8783-8811-54A6514480F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506" r="20218"/>
          <a:stretch/>
        </p:blipFill>
        <p:spPr>
          <a:xfrm>
            <a:off x="-6328234" y="-162737"/>
            <a:ext cx="13510203" cy="10617377"/>
          </a:xfrm>
          <a:prstGeom prst="chevron">
            <a:avLst>
              <a:gd name="adj" fmla="val 52540"/>
            </a:avLst>
          </a:prstGeom>
        </p:spPr>
      </p:pic>
      <p:sp>
        <p:nvSpPr>
          <p:cNvPr id="38" name="Freeform 3">
            <a:extLst>
              <a:ext uri="{FF2B5EF4-FFF2-40B4-BE49-F238E27FC236}">
                <a16:creationId xmlns:a16="http://schemas.microsoft.com/office/drawing/2014/main" id="{F41BCF87-2C39-B0F0-7DB6-5964FC9D6A50}"/>
              </a:ext>
            </a:extLst>
          </p:cNvPr>
          <p:cNvSpPr/>
          <p:nvPr/>
        </p:nvSpPr>
        <p:spPr>
          <a:xfrm rot="10800000">
            <a:off x="18662275" y="2311806"/>
            <a:ext cx="6354430" cy="5625288"/>
          </a:xfrm>
          <a:custGeom>
            <a:avLst/>
            <a:gdLst/>
            <a:ahLst/>
            <a:cxnLst/>
            <a:rect l="l" t="t" r="r" b="b"/>
            <a:pathLst>
              <a:path w="428822" h="379617">
                <a:moveTo>
                  <a:pt x="0" y="0"/>
                </a:moveTo>
                <a:lnTo>
                  <a:pt x="225622" y="0"/>
                </a:lnTo>
                <a:lnTo>
                  <a:pt x="428822" y="189808"/>
                </a:lnTo>
                <a:lnTo>
                  <a:pt x="225622" y="379617"/>
                </a:lnTo>
                <a:lnTo>
                  <a:pt x="0" y="379617"/>
                </a:lnTo>
                <a:lnTo>
                  <a:pt x="203200" y="189808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 noProof="1"/>
          </a:p>
        </p:txBody>
      </p:sp>
      <p:pic>
        <p:nvPicPr>
          <p:cNvPr id="39" name="Picture 38" descr="A race car on a track&#10;&#10;Description automatically generated">
            <a:extLst>
              <a:ext uri="{FF2B5EF4-FFF2-40B4-BE49-F238E27FC236}">
                <a16:creationId xmlns:a16="http://schemas.microsoft.com/office/drawing/2014/main" id="{75BA230A-A796-3129-7EBB-9E462595637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2" t="1" r="25289" b="1"/>
          <a:stretch/>
        </p:blipFill>
        <p:spPr>
          <a:xfrm flipH="1">
            <a:off x="19203365" y="-28576"/>
            <a:ext cx="12512464" cy="10315576"/>
          </a:xfrm>
          <a:prstGeom prst="chevron">
            <a:avLst>
              <a:gd name="adj" fmla="val 52975"/>
            </a:avLst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D2BEE6-7689-8526-4DF7-FE1854D739EE}"/>
              </a:ext>
            </a:extLst>
          </p:cNvPr>
          <p:cNvSpPr txBox="1"/>
          <p:nvPr/>
        </p:nvSpPr>
        <p:spPr>
          <a:xfrm>
            <a:off x="8451396" y="3662003"/>
            <a:ext cx="8516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en-US" sz="2000" b="1">
                <a:latin typeface="Poppins" pitchFamily="2" charset="77"/>
                <a:cs typeface="Poppins" pitchFamily="2" charset="77"/>
              </a:rPr>
              <a:t>Anticipate the Unseen: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DETECT 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anomalies in order to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 PREDICT 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future failures before they become setbacks.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DD65C7F-B4F3-2682-FF85-4E0CC8C9BC7B}"/>
              </a:ext>
            </a:extLst>
          </p:cNvPr>
          <p:cNvGrpSpPr>
            <a:grpSpLocks noChangeAspect="1"/>
          </p:cNvGrpSpPr>
          <p:nvPr/>
        </p:nvGrpSpPr>
        <p:grpSpPr>
          <a:xfrm>
            <a:off x="8456713" y="7072943"/>
            <a:ext cx="2435498" cy="1565174"/>
            <a:chOff x="1450110" y="7262319"/>
            <a:chExt cx="3105855" cy="1995981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B0936806-2608-240F-AE7E-259503AE6D4F}"/>
                </a:ext>
              </a:extLst>
            </p:cNvPr>
            <p:cNvSpPr/>
            <p:nvPr/>
          </p:nvSpPr>
          <p:spPr>
            <a:xfrm>
              <a:off x="1450110" y="7262319"/>
              <a:ext cx="3105855" cy="1995981"/>
            </a:xfrm>
            <a:prstGeom prst="parallelogram">
              <a:avLst>
                <a:gd name="adj" fmla="val 18509"/>
              </a:avLst>
            </a:prstGeom>
            <a:solidFill>
              <a:srgbClr val="FD69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1"/>
            </a:p>
          </p:txBody>
        </p:sp>
        <p:pic>
          <p:nvPicPr>
            <p:cNvPr id="5" name="Picture 4" descr="SDG MAP 9 - Industria, Innovazione e Infrastrutture - gisAction">
              <a:extLst>
                <a:ext uri="{FF2B5EF4-FFF2-40B4-BE49-F238E27FC236}">
                  <a16:creationId xmlns:a16="http://schemas.microsoft.com/office/drawing/2014/main" id="{55C14FD7-C559-6416-CB07-F32F7EAA6E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5047" y="7262319"/>
              <a:ext cx="1995981" cy="1995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93FE2F95-FD78-C918-125C-F86C7D6F3D09}"/>
              </a:ext>
            </a:extLst>
          </p:cNvPr>
          <p:cNvSpPr txBox="1"/>
          <p:nvPr/>
        </p:nvSpPr>
        <p:spPr>
          <a:xfrm>
            <a:off x="10968711" y="7065899"/>
            <a:ext cx="59995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Poppins" pitchFamily="2" charset="77"/>
                <a:cs typeface="Poppins" pitchFamily="2" charset="77"/>
              </a:rPr>
              <a:t>Our project aligns with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SDG 9  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by leveraging advanced AI to drive innovation, improve efficiency, and  support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SUSTAINABLE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  practices in modernizing  motorsport performance and infrastructure.</a:t>
            </a:r>
          </a:p>
        </p:txBody>
      </p:sp>
      <p:sp>
        <p:nvSpPr>
          <p:cNvPr id="45" name="Freeform 19">
            <a:extLst>
              <a:ext uri="{FF2B5EF4-FFF2-40B4-BE49-F238E27FC236}">
                <a16:creationId xmlns:a16="http://schemas.microsoft.com/office/drawing/2014/main" id="{097D03B9-2961-F4E5-247B-63D17D57FDD5}"/>
              </a:ext>
            </a:extLst>
          </p:cNvPr>
          <p:cNvSpPr/>
          <p:nvPr/>
        </p:nvSpPr>
        <p:spPr>
          <a:xfrm>
            <a:off x="13728499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30D96A-F48B-036E-69D2-C8A1CC68A3FD}"/>
              </a:ext>
            </a:extLst>
          </p:cNvPr>
          <p:cNvSpPr txBox="1"/>
          <p:nvPr/>
        </p:nvSpPr>
        <p:spPr>
          <a:xfrm>
            <a:off x="8451396" y="5172756"/>
            <a:ext cx="8516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en-US" sz="2000" b="1">
                <a:latin typeface="Poppins" pitchFamily="2" charset="77"/>
                <a:cs typeface="Poppins" pitchFamily="2" charset="77"/>
              </a:rPr>
              <a:t>Optimize Potential: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SIMULATE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,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SHAPE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, and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REFINE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 the perfect lap by uncovering deeper insights to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COMPARE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 and </a:t>
            </a:r>
            <a:r>
              <a:rPr lang="en-US" sz="20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EVOLVE</a:t>
            </a:r>
            <a:r>
              <a:rPr lang="en-US" sz="2000" b="1">
                <a:latin typeface="Poppins" pitchFamily="2" charset="77"/>
                <a:cs typeface="Poppins" pitchFamily="2" charset="77"/>
              </a:rPr>
              <a:t> strategies for continuous improvement.</a:t>
            </a:r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F0DF57DB-40F0-8A1E-2A72-FD3688B71A4F}"/>
              </a:ext>
            </a:extLst>
          </p:cNvPr>
          <p:cNvSpPr/>
          <p:nvPr/>
        </p:nvSpPr>
        <p:spPr>
          <a:xfrm flipH="1">
            <a:off x="18662275" y="27643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09133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2CF0E-3A2A-2776-14E4-9F8B80607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9">
            <a:extLst>
              <a:ext uri="{FF2B5EF4-FFF2-40B4-BE49-F238E27FC236}">
                <a16:creationId xmlns:a16="http://schemas.microsoft.com/office/drawing/2014/main" id="{CE64F351-826F-7520-EF8A-4D7B07F5DDBC}"/>
              </a:ext>
            </a:extLst>
          </p:cNvPr>
          <p:cNvSpPr/>
          <p:nvPr/>
        </p:nvSpPr>
        <p:spPr>
          <a:xfrm flipH="1">
            <a:off x="-4701766" y="541470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63FDF9F4-1422-54D7-103D-BEDB3E437224}"/>
              </a:ext>
            </a:extLst>
          </p:cNvPr>
          <p:cNvSpPr/>
          <p:nvPr/>
        </p:nvSpPr>
        <p:spPr>
          <a:xfrm>
            <a:off x="19215390" y="9088952"/>
            <a:ext cx="4226300" cy="1060417"/>
          </a:xfrm>
          <a:custGeom>
            <a:avLst/>
            <a:gdLst/>
            <a:ahLst/>
            <a:cxnLst/>
            <a:rect l="l" t="t" r="r" b="b"/>
            <a:pathLst>
              <a:path w="4226300" h="1060417">
                <a:moveTo>
                  <a:pt x="0" y="0"/>
                </a:moveTo>
                <a:lnTo>
                  <a:pt x="4226299" y="0"/>
                </a:lnTo>
                <a:lnTo>
                  <a:pt x="4226299" y="1060417"/>
                </a:lnTo>
                <a:lnTo>
                  <a:pt x="0" y="106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5" name="Freeform 27">
            <a:extLst>
              <a:ext uri="{FF2B5EF4-FFF2-40B4-BE49-F238E27FC236}">
                <a16:creationId xmlns:a16="http://schemas.microsoft.com/office/drawing/2014/main" id="{3E388694-93FF-7B0F-18D2-86248DD1EA77}"/>
              </a:ext>
            </a:extLst>
          </p:cNvPr>
          <p:cNvSpPr/>
          <p:nvPr/>
        </p:nvSpPr>
        <p:spPr>
          <a:xfrm flipH="1">
            <a:off x="12974064" y="276431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10" name="Picture 2" descr="DataBase and Data Mining Group">
            <a:extLst>
              <a:ext uri="{FF2B5EF4-FFF2-40B4-BE49-F238E27FC236}">
                <a16:creationId xmlns:a16="http://schemas.microsoft.com/office/drawing/2014/main" id="{00BD263B-8DC2-15AA-2E9B-04B4B2D84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18" y="591335"/>
            <a:ext cx="923161" cy="96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13">
            <a:extLst>
              <a:ext uri="{FF2B5EF4-FFF2-40B4-BE49-F238E27FC236}">
                <a16:creationId xmlns:a16="http://schemas.microsoft.com/office/drawing/2014/main" id="{71E425A8-A540-FC89-0E8E-FB03F2C38BC8}"/>
              </a:ext>
            </a:extLst>
          </p:cNvPr>
          <p:cNvSpPr/>
          <p:nvPr/>
        </p:nvSpPr>
        <p:spPr>
          <a:xfrm>
            <a:off x="18521325" y="7668559"/>
            <a:ext cx="7315200" cy="1835450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4674EED1-9A9D-4475-43B5-3D1D9CB058FA}"/>
              </a:ext>
            </a:extLst>
          </p:cNvPr>
          <p:cNvSpPr txBox="1"/>
          <p:nvPr/>
        </p:nvSpPr>
        <p:spPr>
          <a:xfrm>
            <a:off x="4567096" y="591335"/>
            <a:ext cx="915380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GANTT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E6AF200E-BC3D-7B2E-493C-4181CC926754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E36A7EC-DDB2-E5F4-6CCF-05E8391D27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77E375-54DF-12EA-282F-AD65F8EACA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5718" y="1939222"/>
            <a:ext cx="17576564" cy="7248067"/>
          </a:xfrm>
          <a:prstGeom prst="rect">
            <a:avLst/>
          </a:prstGeom>
          <a:effectLst>
            <a:outerShdw blurRad="827696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Freeform 17">
            <a:extLst>
              <a:ext uri="{FF2B5EF4-FFF2-40B4-BE49-F238E27FC236}">
                <a16:creationId xmlns:a16="http://schemas.microsoft.com/office/drawing/2014/main" id="{AAA8E22A-5A94-4462-E590-C6B76834C08A}"/>
              </a:ext>
            </a:extLst>
          </p:cNvPr>
          <p:cNvSpPr/>
          <p:nvPr/>
        </p:nvSpPr>
        <p:spPr>
          <a:xfrm>
            <a:off x="-5445289" y="2271041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8FB0076F-CE78-976B-5F55-4356464900F4}"/>
              </a:ext>
            </a:extLst>
          </p:cNvPr>
          <p:cNvSpPr/>
          <p:nvPr/>
        </p:nvSpPr>
        <p:spPr>
          <a:xfrm>
            <a:off x="-927390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6D745-53F1-AFC8-1E1C-C419F674CB40}"/>
              </a:ext>
            </a:extLst>
          </p:cNvPr>
          <p:cNvSpPr txBox="1"/>
          <p:nvPr/>
        </p:nvSpPr>
        <p:spPr>
          <a:xfrm>
            <a:off x="-3331029" y="54047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85CD1E15-BA64-5001-37B5-FEE5BD02E893}"/>
              </a:ext>
            </a:extLst>
          </p:cNvPr>
          <p:cNvSpPr/>
          <p:nvPr/>
        </p:nvSpPr>
        <p:spPr>
          <a:xfrm>
            <a:off x="-7732837" y="1257535"/>
            <a:ext cx="6805447" cy="7788338"/>
          </a:xfrm>
          <a:prstGeom prst="chevron">
            <a:avLst>
              <a:gd name="adj" fmla="val 6032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schemeClr val="tx1"/>
              </a:solidFill>
            </a:endParaRPr>
          </a:p>
        </p:txBody>
      </p:sp>
      <p:pic>
        <p:nvPicPr>
          <p:cNvPr id="5" name="Picture 4" descr="A dart in the center of a dart board&#10;&#10;Description automatically generated">
            <a:extLst>
              <a:ext uri="{FF2B5EF4-FFF2-40B4-BE49-F238E27FC236}">
                <a16:creationId xmlns:a16="http://schemas.microsoft.com/office/drawing/2014/main" id="{F8265A66-29B7-22FD-D97E-7B77EFEC56B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506" r="20218"/>
          <a:stretch/>
        </p:blipFill>
        <p:spPr>
          <a:xfrm>
            <a:off x="-14968166" y="-162737"/>
            <a:ext cx="13510203" cy="10617377"/>
          </a:xfrm>
          <a:prstGeom prst="chevron">
            <a:avLst>
              <a:gd name="adj" fmla="val 52540"/>
            </a:avLst>
          </a:prstGeom>
        </p:spPr>
      </p:pic>
    </p:spTree>
    <p:extLst>
      <p:ext uri="{BB962C8B-B14F-4D97-AF65-F5344CB8AC3E}">
        <p14:creationId xmlns:p14="http://schemas.microsoft.com/office/powerpoint/2010/main" val="323603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21B06-BB15-0DE9-FD20-E651F9E57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7">
            <a:extLst>
              <a:ext uri="{FF2B5EF4-FFF2-40B4-BE49-F238E27FC236}">
                <a16:creationId xmlns:a16="http://schemas.microsoft.com/office/drawing/2014/main" id="{3DEF16AA-3BEF-F990-4460-6DDBC50EA682}"/>
              </a:ext>
            </a:extLst>
          </p:cNvPr>
          <p:cNvSpPr/>
          <p:nvPr/>
        </p:nvSpPr>
        <p:spPr>
          <a:xfrm flipH="1">
            <a:off x="22118222" y="401825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2" name="Freeform 27">
            <a:extLst>
              <a:ext uri="{FF2B5EF4-FFF2-40B4-BE49-F238E27FC236}">
                <a16:creationId xmlns:a16="http://schemas.microsoft.com/office/drawing/2014/main" id="{90C356D8-A5F9-BBB8-F15A-24F24F215E2D}"/>
              </a:ext>
            </a:extLst>
          </p:cNvPr>
          <p:cNvSpPr/>
          <p:nvPr/>
        </p:nvSpPr>
        <p:spPr>
          <a:xfrm flipH="1">
            <a:off x="-6476340" y="8452316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BE350459-6F32-1A3B-A3B0-D5377ABDF111}"/>
              </a:ext>
            </a:extLst>
          </p:cNvPr>
          <p:cNvSpPr/>
          <p:nvPr/>
        </p:nvSpPr>
        <p:spPr>
          <a:xfrm>
            <a:off x="19755903" y="9275596"/>
            <a:ext cx="7611187" cy="1909716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4" name="TextBox 67">
            <a:extLst>
              <a:ext uri="{FF2B5EF4-FFF2-40B4-BE49-F238E27FC236}">
                <a16:creationId xmlns:a16="http://schemas.microsoft.com/office/drawing/2014/main" id="{34FDB638-24A0-BD8A-A627-DFEE15F15C7D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6ACDEAC-5CA6-D690-FB04-9B1171F9F9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3" name="Freeform 13">
            <a:extLst>
              <a:ext uri="{FF2B5EF4-FFF2-40B4-BE49-F238E27FC236}">
                <a16:creationId xmlns:a16="http://schemas.microsoft.com/office/drawing/2014/main" id="{4E4522BC-98F4-A817-579B-384D100805BF}"/>
              </a:ext>
            </a:extLst>
          </p:cNvPr>
          <p:cNvSpPr/>
          <p:nvPr/>
        </p:nvSpPr>
        <p:spPr>
          <a:xfrm>
            <a:off x="1646489" y="7668559"/>
            <a:ext cx="7315200" cy="1835450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7DFCF84-533E-BDCF-4612-26F74DE812E3}"/>
              </a:ext>
            </a:extLst>
          </p:cNvPr>
          <p:cNvSpPr txBox="1"/>
          <p:nvPr/>
        </p:nvSpPr>
        <p:spPr>
          <a:xfrm>
            <a:off x="685801" y="5132473"/>
            <a:ext cx="6325540" cy="10286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96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DATASET</a:t>
            </a:r>
            <a:endParaRPr lang="en-US" sz="8800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8887BB54-08F4-CC26-DE4E-772E3CD73C85}"/>
              </a:ext>
            </a:extLst>
          </p:cNvPr>
          <p:cNvSpPr/>
          <p:nvPr/>
        </p:nvSpPr>
        <p:spPr>
          <a:xfrm>
            <a:off x="-817311" y="2271041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416929-40C7-467A-DC0A-9AE3FC19543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725" r="5725"/>
          <a:stretch/>
        </p:blipFill>
        <p:spPr>
          <a:xfrm>
            <a:off x="6358832" y="-32486"/>
            <a:ext cx="16295915" cy="10319486"/>
          </a:xfrm>
          <a:prstGeom prst="parallelogram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AFCCBE-5684-4D9F-D316-24439846FAB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6239" r="18114"/>
          <a:stretch/>
        </p:blipFill>
        <p:spPr>
          <a:xfrm>
            <a:off x="-14759548" y="-17655"/>
            <a:ext cx="13942237" cy="10322309"/>
          </a:xfrm>
          <a:prstGeom prst="parallelogram">
            <a:avLst/>
          </a:prstGeom>
        </p:spPr>
      </p:pic>
      <p:sp>
        <p:nvSpPr>
          <p:cNvPr id="10" name="Freeform 17">
            <a:extLst>
              <a:ext uri="{FF2B5EF4-FFF2-40B4-BE49-F238E27FC236}">
                <a16:creationId xmlns:a16="http://schemas.microsoft.com/office/drawing/2014/main" id="{611D746D-3FF8-99FE-F612-93E56A9DC104}"/>
              </a:ext>
            </a:extLst>
          </p:cNvPr>
          <p:cNvSpPr/>
          <p:nvPr/>
        </p:nvSpPr>
        <p:spPr>
          <a:xfrm>
            <a:off x="-5445289" y="9481778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52830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562C8-F39C-606B-B28A-74824D504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27">
            <a:extLst>
              <a:ext uri="{FF2B5EF4-FFF2-40B4-BE49-F238E27FC236}">
                <a16:creationId xmlns:a16="http://schemas.microsoft.com/office/drawing/2014/main" id="{6020256A-16F2-F0C2-6AD3-35915BA5F327}"/>
              </a:ext>
            </a:extLst>
          </p:cNvPr>
          <p:cNvSpPr/>
          <p:nvPr/>
        </p:nvSpPr>
        <p:spPr>
          <a:xfrm>
            <a:off x="19224082" y="1313124"/>
            <a:ext cx="8741967" cy="2193439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D36E5B1E-4D4B-411C-4580-658FBE931E5F}"/>
              </a:ext>
            </a:extLst>
          </p:cNvPr>
          <p:cNvSpPr/>
          <p:nvPr/>
        </p:nvSpPr>
        <p:spPr>
          <a:xfrm>
            <a:off x="18447831" y="7668559"/>
            <a:ext cx="7315200" cy="1835450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F1B77C96-123B-386C-A42A-B8C361B7C65A}"/>
              </a:ext>
            </a:extLst>
          </p:cNvPr>
          <p:cNvSpPr/>
          <p:nvPr/>
        </p:nvSpPr>
        <p:spPr>
          <a:xfrm>
            <a:off x="-6917807" y="2271041"/>
            <a:ext cx="5445289" cy="1366273"/>
          </a:xfrm>
          <a:custGeom>
            <a:avLst/>
            <a:gdLst/>
            <a:ahLst/>
            <a:cxnLst/>
            <a:rect l="l" t="t" r="r" b="b"/>
            <a:pathLst>
              <a:path w="5445289" h="1366273">
                <a:moveTo>
                  <a:pt x="0" y="0"/>
                </a:moveTo>
                <a:lnTo>
                  <a:pt x="5445289" y="0"/>
                </a:lnTo>
                <a:lnTo>
                  <a:pt x="5445289" y="1366273"/>
                </a:lnTo>
                <a:lnTo>
                  <a:pt x="0" y="1366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44CFA05-EF6C-FFA1-F1C3-0A84241C3AE3}"/>
              </a:ext>
            </a:extLst>
          </p:cNvPr>
          <p:cNvSpPr txBox="1"/>
          <p:nvPr/>
        </p:nvSpPr>
        <p:spPr>
          <a:xfrm>
            <a:off x="11746215" y="1744667"/>
            <a:ext cx="4013552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72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FASTF1</a:t>
            </a:r>
            <a:endParaRPr lang="en-US" sz="6912" b="1" i="1" noProof="1">
              <a:solidFill>
                <a:srgbClr val="000000"/>
              </a:solidFill>
              <a:latin typeface="Heading Now 61-68 Bold Italics"/>
              <a:ea typeface="Heading Now 61-68 Bold Italics"/>
              <a:cs typeface="Heading Now 61-68 Bold Italics"/>
              <a:sym typeface="Heading Now 61-68 Bold Italics"/>
            </a:endParaRPr>
          </a:p>
        </p:txBody>
      </p:sp>
      <p:sp>
        <p:nvSpPr>
          <p:cNvPr id="27" name="Freeform 27">
            <a:extLst>
              <a:ext uri="{FF2B5EF4-FFF2-40B4-BE49-F238E27FC236}">
                <a16:creationId xmlns:a16="http://schemas.microsoft.com/office/drawing/2014/main" id="{8E2CE685-197B-89AE-5BC0-EE11CD79270B}"/>
              </a:ext>
            </a:extLst>
          </p:cNvPr>
          <p:cNvSpPr/>
          <p:nvPr/>
        </p:nvSpPr>
        <p:spPr>
          <a:xfrm flipH="1">
            <a:off x="15675253" y="401825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1D048A39-5E80-CF87-48F1-0A261B634C1B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657DE6C-0F62-0F93-088C-EFBB9D7160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8" name="Freeform 27">
            <a:extLst>
              <a:ext uri="{FF2B5EF4-FFF2-40B4-BE49-F238E27FC236}">
                <a16:creationId xmlns:a16="http://schemas.microsoft.com/office/drawing/2014/main" id="{8952ABBB-9728-8FF9-2EE5-70BC149CCEFE}"/>
              </a:ext>
            </a:extLst>
          </p:cNvPr>
          <p:cNvSpPr/>
          <p:nvPr/>
        </p:nvSpPr>
        <p:spPr>
          <a:xfrm flipH="1">
            <a:off x="6907974" y="8452316"/>
            <a:ext cx="4534758" cy="113781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61F8C7D-1CEE-0B87-4DE1-51FB8DDAFFBB}"/>
              </a:ext>
            </a:extLst>
          </p:cNvPr>
          <p:cNvGrpSpPr/>
          <p:nvPr/>
        </p:nvGrpSpPr>
        <p:grpSpPr>
          <a:xfrm>
            <a:off x="13667804" y="5650467"/>
            <a:ext cx="2698929" cy="1630706"/>
            <a:chOff x="13985209" y="6326951"/>
            <a:chExt cx="2698929" cy="1630706"/>
          </a:xfrm>
        </p:grpSpPr>
        <p:pic>
          <p:nvPicPr>
            <p:cNvPr id="21" name="Graphic 20" descr="Partial sun with solid fill">
              <a:extLst>
                <a:ext uri="{FF2B5EF4-FFF2-40B4-BE49-F238E27FC236}">
                  <a16:creationId xmlns:a16="http://schemas.microsoft.com/office/drawing/2014/main" id="{0D4833B6-6E43-D227-B4D4-2A45CF30E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4877473" y="6326951"/>
              <a:ext cx="914400" cy="9144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5750A53-56B9-2AC5-A4AD-CF37856AEF99}"/>
                </a:ext>
              </a:extLst>
            </p:cNvPr>
            <p:cNvSpPr txBox="1"/>
            <p:nvPr/>
          </p:nvSpPr>
          <p:spPr>
            <a:xfrm>
              <a:off x="13985209" y="7249771"/>
              <a:ext cx="2698929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TRACK &amp; WEATHER CONDITIONS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D8B99F-8694-7A9F-72FF-87797451FC4B}"/>
              </a:ext>
            </a:extLst>
          </p:cNvPr>
          <p:cNvGrpSpPr/>
          <p:nvPr/>
        </p:nvGrpSpPr>
        <p:grpSpPr>
          <a:xfrm>
            <a:off x="11333061" y="3786834"/>
            <a:ext cx="1823528" cy="1630706"/>
            <a:chOff x="11349016" y="4333882"/>
            <a:chExt cx="1823528" cy="1630706"/>
          </a:xfrm>
        </p:grpSpPr>
        <p:pic>
          <p:nvPicPr>
            <p:cNvPr id="10" name="Graphic 9" descr="Race Flag with solid fill">
              <a:extLst>
                <a:ext uri="{FF2B5EF4-FFF2-40B4-BE49-F238E27FC236}">
                  <a16:creationId xmlns:a16="http://schemas.microsoft.com/office/drawing/2014/main" id="{8D9036DB-88E3-554B-8C49-34515159C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803580" y="4333882"/>
              <a:ext cx="914400" cy="9144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ED8175-B001-540C-4748-AB7CFDC70328}"/>
                </a:ext>
              </a:extLst>
            </p:cNvPr>
            <p:cNvSpPr txBox="1"/>
            <p:nvPr/>
          </p:nvSpPr>
          <p:spPr>
            <a:xfrm>
              <a:off x="11349016" y="5256702"/>
              <a:ext cx="182352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SESSION DATA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3C518C3-E2D1-ECAD-776F-E5B4D0962426}"/>
              </a:ext>
            </a:extLst>
          </p:cNvPr>
          <p:cNvGrpSpPr/>
          <p:nvPr/>
        </p:nvGrpSpPr>
        <p:grpSpPr>
          <a:xfrm>
            <a:off x="13923602" y="3792592"/>
            <a:ext cx="2187335" cy="1630706"/>
            <a:chOff x="14241006" y="4333882"/>
            <a:chExt cx="2187335" cy="1630706"/>
          </a:xfrm>
        </p:grpSpPr>
        <p:pic>
          <p:nvPicPr>
            <p:cNvPr id="3" name="Graphic 2" descr="Race Car with solid fill">
              <a:extLst>
                <a:ext uri="{FF2B5EF4-FFF2-40B4-BE49-F238E27FC236}">
                  <a16:creationId xmlns:a16="http://schemas.microsoft.com/office/drawing/2014/main" id="{1B587A0D-E933-A472-7DD2-4EF8D677C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4877473" y="4333882"/>
              <a:ext cx="914400" cy="914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5246BD-B332-3CED-DBF2-65A0331F7466}"/>
                </a:ext>
              </a:extLst>
            </p:cNvPr>
            <p:cNvSpPr txBox="1"/>
            <p:nvPr/>
          </p:nvSpPr>
          <p:spPr>
            <a:xfrm>
              <a:off x="14241006" y="5256702"/>
              <a:ext cx="2187335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TELEMETRY AND CAR DATA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B041FC3-B89E-138D-05AB-9ADCF10FCB2F}"/>
              </a:ext>
            </a:extLst>
          </p:cNvPr>
          <p:cNvGrpSpPr/>
          <p:nvPr/>
        </p:nvGrpSpPr>
        <p:grpSpPr>
          <a:xfrm>
            <a:off x="11139249" y="5688939"/>
            <a:ext cx="2211149" cy="1553762"/>
            <a:chOff x="11155206" y="6326951"/>
            <a:chExt cx="2211149" cy="155376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69E396-A934-8437-6CC6-3D06B5C126EA}"/>
                </a:ext>
              </a:extLst>
            </p:cNvPr>
            <p:cNvSpPr txBox="1"/>
            <p:nvPr/>
          </p:nvSpPr>
          <p:spPr>
            <a:xfrm>
              <a:off x="11155206" y="7249771"/>
              <a:ext cx="2211149" cy="6309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200000"/>
                </a:lnSpc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VISUALIZATION</a:t>
              </a:r>
            </a:p>
          </p:txBody>
        </p:sp>
        <p:pic>
          <p:nvPicPr>
            <p:cNvPr id="23" name="Graphic 22" descr="Ui Ux with solid fill">
              <a:extLst>
                <a:ext uri="{FF2B5EF4-FFF2-40B4-BE49-F238E27FC236}">
                  <a16:creationId xmlns:a16="http://schemas.microsoft.com/office/drawing/2014/main" id="{285CC68B-886D-8844-709F-23F45C222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1803580" y="6326951"/>
              <a:ext cx="914400" cy="914400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8B7FD7D-FEF7-B4F1-3D1B-32A429151C67}"/>
              </a:ext>
            </a:extLst>
          </p:cNvPr>
          <p:cNvSpPr txBox="1"/>
          <p:nvPr/>
        </p:nvSpPr>
        <p:spPr>
          <a:xfrm>
            <a:off x="11801266" y="2990210"/>
            <a:ext cx="390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Poppins" pitchFamily="2" charset="77"/>
                <a:cs typeface="Poppins" pitchFamily="2" charset="77"/>
              </a:rPr>
              <a:t>KEY FEATURES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2F4AE8-DBFE-DC5D-FE3E-24818F41572F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5725" r="5725"/>
          <a:stretch/>
        </p:blipFill>
        <p:spPr>
          <a:xfrm>
            <a:off x="18895287" y="-32486"/>
            <a:ext cx="16295915" cy="10319486"/>
          </a:xfrm>
          <a:prstGeom prst="parallelogram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DFEF50C-5375-7493-C492-E7F0A4441BE3}"/>
              </a:ext>
            </a:extLst>
          </p:cNvPr>
          <p:cNvGrpSpPr/>
          <p:nvPr/>
        </p:nvGrpSpPr>
        <p:grpSpPr>
          <a:xfrm>
            <a:off x="12677952" y="8242045"/>
            <a:ext cx="2211149" cy="1348083"/>
            <a:chOff x="14069072" y="6993759"/>
            <a:chExt cx="2211149" cy="1348083"/>
          </a:xfrm>
        </p:grpSpPr>
        <p:pic>
          <p:nvPicPr>
            <p:cNvPr id="4" name="Graphic 3" descr="Table with solid fill">
              <a:extLst>
                <a:ext uri="{FF2B5EF4-FFF2-40B4-BE49-F238E27FC236}">
                  <a16:creationId xmlns:a16="http://schemas.microsoft.com/office/drawing/2014/main" id="{F2B9463D-9785-D286-36AF-10CC7EC9C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4717446" y="6993759"/>
              <a:ext cx="914400" cy="914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5522B8-5D35-01C7-D9CA-C1711660654C}"/>
                </a:ext>
              </a:extLst>
            </p:cNvPr>
            <p:cNvSpPr txBox="1"/>
            <p:nvPr/>
          </p:nvSpPr>
          <p:spPr>
            <a:xfrm>
              <a:off x="14069072" y="7710900"/>
              <a:ext cx="2211149" cy="6309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200000"/>
                </a:lnSpc>
                <a:buClr>
                  <a:schemeClr val="tx1"/>
                </a:buClr>
              </a:pPr>
              <a:r>
                <a:rPr lang="en-US" sz="2000" b="1" noProof="1">
                  <a:solidFill>
                    <a:srgbClr val="C00000"/>
                  </a:solidFill>
                  <a:latin typeface="Poppins Bold"/>
                  <a:cs typeface="Poppins Bold"/>
                </a:rPr>
                <a:t>TABULAR DATA</a:t>
              </a:r>
            </a:p>
          </p:txBody>
        </p:sp>
      </p:grpSp>
      <p:sp>
        <p:nvSpPr>
          <p:cNvPr id="49" name="Right Brace 48">
            <a:extLst>
              <a:ext uri="{FF2B5EF4-FFF2-40B4-BE49-F238E27FC236}">
                <a16:creationId xmlns:a16="http://schemas.microsoft.com/office/drawing/2014/main" id="{0FB2CA3F-A5F3-0BE1-5075-3715DBA09EE9}"/>
              </a:ext>
            </a:extLst>
          </p:cNvPr>
          <p:cNvSpPr/>
          <p:nvPr/>
        </p:nvSpPr>
        <p:spPr>
          <a:xfrm rot="5400000">
            <a:off x="13283775" y="5145067"/>
            <a:ext cx="938432" cy="5227484"/>
          </a:xfrm>
          <a:prstGeom prst="rightBrace">
            <a:avLst>
              <a:gd name="adj1" fmla="val 49948"/>
              <a:gd name="adj2" fmla="val 50000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6F043C8-7D7C-3C2B-E11B-39DB5480C921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6239" r="18114"/>
          <a:stretch/>
        </p:blipFill>
        <p:spPr>
          <a:xfrm>
            <a:off x="-2802988" y="-17655"/>
            <a:ext cx="13942237" cy="10322309"/>
          </a:xfrm>
          <a:prstGeom prst="parallelogram">
            <a:avLst/>
          </a:prstGeom>
        </p:spPr>
      </p:pic>
      <p:sp>
        <p:nvSpPr>
          <p:cNvPr id="2" name="Freeform 27">
            <a:extLst>
              <a:ext uri="{FF2B5EF4-FFF2-40B4-BE49-F238E27FC236}">
                <a16:creationId xmlns:a16="http://schemas.microsoft.com/office/drawing/2014/main" id="{69632C4D-53F1-3B4B-B8A1-A5A230780ABA}"/>
              </a:ext>
            </a:extLst>
          </p:cNvPr>
          <p:cNvSpPr/>
          <p:nvPr/>
        </p:nvSpPr>
        <p:spPr>
          <a:xfrm>
            <a:off x="18553810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8" name="Freeform 28">
            <a:extLst>
              <a:ext uri="{FF2B5EF4-FFF2-40B4-BE49-F238E27FC236}">
                <a16:creationId xmlns:a16="http://schemas.microsoft.com/office/drawing/2014/main" id="{A2A06D95-5CAD-7651-325D-D4D633DDBE68}"/>
              </a:ext>
            </a:extLst>
          </p:cNvPr>
          <p:cNvSpPr/>
          <p:nvPr/>
        </p:nvSpPr>
        <p:spPr>
          <a:xfrm>
            <a:off x="-7541207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83185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4A258-2174-D94B-0B73-A74BB47D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3">
            <a:extLst>
              <a:ext uri="{FF2B5EF4-FFF2-40B4-BE49-F238E27FC236}">
                <a16:creationId xmlns:a16="http://schemas.microsoft.com/office/drawing/2014/main" id="{F3064157-1359-9569-6614-F05A3C5CFA7E}"/>
              </a:ext>
            </a:extLst>
          </p:cNvPr>
          <p:cNvSpPr/>
          <p:nvPr/>
        </p:nvSpPr>
        <p:spPr>
          <a:xfrm>
            <a:off x="19020086" y="7668559"/>
            <a:ext cx="7315200" cy="1835450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17DB4669-97B6-74F5-7077-E75521DA9FFE}"/>
              </a:ext>
            </a:extLst>
          </p:cNvPr>
          <p:cNvSpPr txBox="1"/>
          <p:nvPr/>
        </p:nvSpPr>
        <p:spPr>
          <a:xfrm>
            <a:off x="4567096" y="1692768"/>
            <a:ext cx="9153808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TARGET AUDIENCE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E294AD77-83A1-020F-98C0-61160DF8AB6F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B05551FE-5FEA-9405-B7D5-801427CF9422}"/>
              </a:ext>
            </a:extLst>
          </p:cNvPr>
          <p:cNvSpPr txBox="1"/>
          <p:nvPr/>
        </p:nvSpPr>
        <p:spPr>
          <a:xfrm rot="10800000">
            <a:off x="7613977" y="6394348"/>
            <a:ext cx="3775008" cy="287687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799"/>
              </a:lnSpc>
            </a:pPr>
            <a:endParaRPr lang="en-US" noProof="1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FBA315E-F963-D6FA-2718-2E025FBA3E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grpSp>
        <p:nvGrpSpPr>
          <p:cNvPr id="47" name="Group 15">
            <a:extLst>
              <a:ext uri="{FF2B5EF4-FFF2-40B4-BE49-F238E27FC236}">
                <a16:creationId xmlns:a16="http://schemas.microsoft.com/office/drawing/2014/main" id="{9ABBBDDB-65A1-51EC-B046-F711AE21443C}"/>
              </a:ext>
            </a:extLst>
          </p:cNvPr>
          <p:cNvGrpSpPr/>
          <p:nvPr/>
        </p:nvGrpSpPr>
        <p:grpSpPr>
          <a:xfrm rot="10800000">
            <a:off x="7358244" y="6394348"/>
            <a:ext cx="4277011" cy="2876874"/>
            <a:chOff x="0" y="-57150"/>
            <a:chExt cx="1731243" cy="997388"/>
          </a:xfrm>
        </p:grpSpPr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EDAFE9B0-2E27-DE72-0037-EB23B9FAA252}"/>
                </a:ext>
              </a:extLst>
            </p:cNvPr>
            <p:cNvSpPr/>
            <p:nvPr/>
          </p:nvSpPr>
          <p:spPr>
            <a:xfrm>
              <a:off x="0" y="0"/>
              <a:ext cx="1731243" cy="940238"/>
            </a:xfrm>
            <a:custGeom>
              <a:avLst/>
              <a:gdLst/>
              <a:ahLst/>
              <a:cxnLst/>
              <a:rect l="l" t="t" r="r" b="b"/>
              <a:pathLst>
                <a:path w="1731243" h="940238">
                  <a:moveTo>
                    <a:pt x="203200" y="0"/>
                  </a:moveTo>
                  <a:lnTo>
                    <a:pt x="1731243" y="0"/>
                  </a:lnTo>
                  <a:lnTo>
                    <a:pt x="1528043" y="940238"/>
                  </a:lnTo>
                  <a:lnTo>
                    <a:pt x="0" y="94023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001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9" name="TextBox 17">
              <a:extLst>
                <a:ext uri="{FF2B5EF4-FFF2-40B4-BE49-F238E27FC236}">
                  <a16:creationId xmlns:a16="http://schemas.microsoft.com/office/drawing/2014/main" id="{CF0C2035-198B-80F3-D30B-B1A22DB4DA33}"/>
                </a:ext>
              </a:extLst>
            </p:cNvPr>
            <p:cNvSpPr txBox="1"/>
            <p:nvPr/>
          </p:nvSpPr>
          <p:spPr>
            <a:xfrm>
              <a:off x="101600" y="-57150"/>
              <a:ext cx="1528043" cy="997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 lang="en-US" noProof="1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31DE704-CEC2-D29A-ADDF-B96A593DEA54}"/>
              </a:ext>
            </a:extLst>
          </p:cNvPr>
          <p:cNvSpPr txBox="1"/>
          <p:nvPr/>
        </p:nvSpPr>
        <p:spPr>
          <a:xfrm>
            <a:off x="7785001" y="7832785"/>
            <a:ext cx="3344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noProof="1">
                <a:solidFill>
                  <a:schemeClr val="bg1"/>
                </a:solidFill>
              </a:rPr>
              <a:t>Overwhelmed by data volume, making real-time issue detection difficult.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6EC4969-BA3E-89D3-B2E3-0BF33395024D}"/>
              </a:ext>
            </a:extLst>
          </p:cNvPr>
          <p:cNvSpPr txBox="1"/>
          <p:nvPr/>
        </p:nvSpPr>
        <p:spPr>
          <a:xfrm>
            <a:off x="8324649" y="6971054"/>
            <a:ext cx="2344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Alex</a:t>
            </a:r>
          </a:p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TELEMETRIST</a:t>
            </a:r>
          </a:p>
        </p:txBody>
      </p:sp>
      <p:pic>
        <p:nvPicPr>
          <p:cNvPr id="30" name="Picture 29" descr="A person wearing headphones and a microphone&#10;&#10;Description automatically generated">
            <a:extLst>
              <a:ext uri="{FF2B5EF4-FFF2-40B4-BE49-F238E27FC236}">
                <a16:creationId xmlns:a16="http://schemas.microsoft.com/office/drawing/2014/main" id="{A96D3C3B-3460-F98E-2D99-8C57FFF430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068" y="3268555"/>
            <a:ext cx="3600000" cy="360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9C0C65-B305-FB90-D32C-6850F46C943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5725" r="5725"/>
          <a:stretch/>
        </p:blipFill>
        <p:spPr>
          <a:xfrm>
            <a:off x="19399484" y="-32486"/>
            <a:ext cx="16295915" cy="10319486"/>
          </a:xfrm>
          <a:prstGeom prst="parallelogram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863367-6B2A-CFBF-189A-BEAA8EA4F6CC}"/>
              </a:ext>
            </a:extLst>
          </p:cNvPr>
          <p:cNvGrpSpPr/>
          <p:nvPr/>
        </p:nvGrpSpPr>
        <p:grpSpPr>
          <a:xfrm>
            <a:off x="19576689" y="4124720"/>
            <a:ext cx="2423160" cy="3200277"/>
            <a:chOff x="9589574" y="4124720"/>
            <a:chExt cx="2423160" cy="3200277"/>
          </a:xfrm>
        </p:grpSpPr>
        <p:pic>
          <p:nvPicPr>
            <p:cNvPr id="5" name="Picture 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9656268A-C1E5-EA7B-E8CE-4D27E999B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6449" t="10340" r="5217" b="10946"/>
            <a:stretch/>
          </p:blipFill>
          <p:spPr>
            <a:xfrm>
              <a:off x="9589574" y="4124720"/>
              <a:ext cx="2423160" cy="19812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EEB2FC-CD54-7BDD-34D6-54F8AAFD77E6}"/>
                </a:ext>
              </a:extLst>
            </p:cNvPr>
            <p:cNvSpPr txBox="1"/>
            <p:nvPr/>
          </p:nvSpPr>
          <p:spPr>
            <a:xfrm>
              <a:off x="9988271" y="6309334"/>
              <a:ext cx="162576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>
                  <a:latin typeface="Poppins" pitchFamily="2" charset="77"/>
                  <a:cs typeface="Poppins" pitchFamily="2" charset="77"/>
                </a:rPr>
                <a:t>LLM</a:t>
              </a:r>
            </a:p>
          </p:txBody>
        </p:sp>
      </p:grpSp>
      <p:sp>
        <p:nvSpPr>
          <p:cNvPr id="8" name="Freeform 27">
            <a:extLst>
              <a:ext uri="{FF2B5EF4-FFF2-40B4-BE49-F238E27FC236}">
                <a16:creationId xmlns:a16="http://schemas.microsoft.com/office/drawing/2014/main" id="{23939E98-ADC7-B711-19C8-81ED1054E4E1}"/>
              </a:ext>
            </a:extLst>
          </p:cNvPr>
          <p:cNvSpPr/>
          <p:nvPr/>
        </p:nvSpPr>
        <p:spPr>
          <a:xfrm>
            <a:off x="11170061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17AB7F7F-0093-928A-0A2D-9F25ACD130C2}"/>
              </a:ext>
            </a:extLst>
          </p:cNvPr>
          <p:cNvSpPr/>
          <p:nvPr/>
        </p:nvSpPr>
        <p:spPr>
          <a:xfrm>
            <a:off x="-2202162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187755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4BBCB-5853-4E17-7097-D6EF9D70F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3">
            <a:extLst>
              <a:ext uri="{FF2B5EF4-FFF2-40B4-BE49-F238E27FC236}">
                <a16:creationId xmlns:a16="http://schemas.microsoft.com/office/drawing/2014/main" id="{A14A2FED-38D0-CF4D-CD06-212D38F8CF9F}"/>
              </a:ext>
            </a:extLst>
          </p:cNvPr>
          <p:cNvSpPr/>
          <p:nvPr/>
        </p:nvSpPr>
        <p:spPr>
          <a:xfrm>
            <a:off x="19020086" y="7668559"/>
            <a:ext cx="7315200" cy="1835450"/>
          </a:xfrm>
          <a:custGeom>
            <a:avLst/>
            <a:gdLst/>
            <a:ahLst/>
            <a:cxnLst/>
            <a:rect l="l" t="t" r="r" b="b"/>
            <a:pathLst>
              <a:path w="7315200" h="1835450">
                <a:moveTo>
                  <a:pt x="0" y="0"/>
                </a:moveTo>
                <a:lnTo>
                  <a:pt x="7315200" y="0"/>
                </a:lnTo>
                <a:lnTo>
                  <a:pt x="7315200" y="1835450"/>
                </a:lnTo>
                <a:lnTo>
                  <a:pt x="0" y="1835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2B6ABC3F-E8C4-D0C9-6B1C-D1B94C00D81C}"/>
              </a:ext>
            </a:extLst>
          </p:cNvPr>
          <p:cNvSpPr txBox="1"/>
          <p:nvPr/>
        </p:nvSpPr>
        <p:spPr>
          <a:xfrm>
            <a:off x="4567096" y="1692768"/>
            <a:ext cx="9153808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3"/>
              </a:lnSpc>
            </a:pPr>
            <a:r>
              <a:rPr lang="en-US" sz="6912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SOLUTION</a:t>
            </a:r>
          </a:p>
        </p:txBody>
      </p:sp>
      <p:sp>
        <p:nvSpPr>
          <p:cNvPr id="82" name="TextBox 67">
            <a:extLst>
              <a:ext uri="{FF2B5EF4-FFF2-40B4-BE49-F238E27FC236}">
                <a16:creationId xmlns:a16="http://schemas.microsoft.com/office/drawing/2014/main" id="{8DCCA4E6-8719-6C5A-E800-0E594E17CE24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090BF27C-052A-ACB2-B6C6-F53EBA0B1309}"/>
              </a:ext>
            </a:extLst>
          </p:cNvPr>
          <p:cNvSpPr txBox="1"/>
          <p:nvPr/>
        </p:nvSpPr>
        <p:spPr>
          <a:xfrm rot="10800000">
            <a:off x="3263991" y="6394348"/>
            <a:ext cx="3775008" cy="2876874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799"/>
              </a:lnSpc>
            </a:pPr>
            <a:endParaRPr lang="en-US" noProof="1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BAE9E69-77AD-6913-3050-FBED41F63D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grpSp>
        <p:nvGrpSpPr>
          <p:cNvPr id="47" name="Group 15">
            <a:extLst>
              <a:ext uri="{FF2B5EF4-FFF2-40B4-BE49-F238E27FC236}">
                <a16:creationId xmlns:a16="http://schemas.microsoft.com/office/drawing/2014/main" id="{C9833E40-475B-9563-380E-C5C93FD53AAF}"/>
              </a:ext>
            </a:extLst>
          </p:cNvPr>
          <p:cNvGrpSpPr/>
          <p:nvPr/>
        </p:nvGrpSpPr>
        <p:grpSpPr>
          <a:xfrm rot="10800000">
            <a:off x="3008258" y="6394348"/>
            <a:ext cx="4277011" cy="2876874"/>
            <a:chOff x="0" y="-57150"/>
            <a:chExt cx="1731243" cy="997388"/>
          </a:xfrm>
        </p:grpSpPr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13AF89CA-AA1F-B731-B80E-5407C8F35894}"/>
                </a:ext>
              </a:extLst>
            </p:cNvPr>
            <p:cNvSpPr/>
            <p:nvPr/>
          </p:nvSpPr>
          <p:spPr>
            <a:xfrm>
              <a:off x="0" y="0"/>
              <a:ext cx="1731243" cy="940238"/>
            </a:xfrm>
            <a:custGeom>
              <a:avLst/>
              <a:gdLst/>
              <a:ahLst/>
              <a:cxnLst/>
              <a:rect l="l" t="t" r="r" b="b"/>
              <a:pathLst>
                <a:path w="1731243" h="940238">
                  <a:moveTo>
                    <a:pt x="203200" y="0"/>
                  </a:moveTo>
                  <a:lnTo>
                    <a:pt x="1731243" y="0"/>
                  </a:lnTo>
                  <a:lnTo>
                    <a:pt x="1528043" y="940238"/>
                  </a:lnTo>
                  <a:lnTo>
                    <a:pt x="0" y="94023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C0010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noProof="1"/>
            </a:p>
          </p:txBody>
        </p:sp>
        <p:sp>
          <p:nvSpPr>
            <p:cNvPr id="49" name="TextBox 17">
              <a:extLst>
                <a:ext uri="{FF2B5EF4-FFF2-40B4-BE49-F238E27FC236}">
                  <a16:creationId xmlns:a16="http://schemas.microsoft.com/office/drawing/2014/main" id="{F4F88A5F-779B-E25D-0898-C2AFA02E646F}"/>
                </a:ext>
              </a:extLst>
            </p:cNvPr>
            <p:cNvSpPr txBox="1"/>
            <p:nvPr/>
          </p:nvSpPr>
          <p:spPr>
            <a:xfrm>
              <a:off x="101600" y="-57150"/>
              <a:ext cx="1528043" cy="9973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 lang="en-US" noProof="1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2943356-6488-2D67-D426-ABE5727C2E9F}"/>
              </a:ext>
            </a:extLst>
          </p:cNvPr>
          <p:cNvSpPr txBox="1"/>
          <p:nvPr/>
        </p:nvSpPr>
        <p:spPr>
          <a:xfrm>
            <a:off x="3435015" y="7832785"/>
            <a:ext cx="3344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noProof="1">
                <a:solidFill>
                  <a:schemeClr val="bg1"/>
                </a:solidFill>
              </a:rPr>
              <a:t>Overwhelmed by data volume, making real-time issue detection difficult.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C9D9CED-143D-E54F-42DA-5F9268EDAEF3}"/>
              </a:ext>
            </a:extLst>
          </p:cNvPr>
          <p:cNvSpPr txBox="1"/>
          <p:nvPr/>
        </p:nvSpPr>
        <p:spPr>
          <a:xfrm>
            <a:off x="3974663" y="6971054"/>
            <a:ext cx="2344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Alex</a:t>
            </a:r>
          </a:p>
          <a:p>
            <a:pPr algn="ctr"/>
            <a:r>
              <a:rPr lang="en-US" sz="2000" b="1" noProof="1">
                <a:solidFill>
                  <a:schemeClr val="bg1"/>
                </a:solidFill>
                <a:latin typeface="Poppins Bold"/>
                <a:cs typeface="Poppins Bold"/>
              </a:rPr>
              <a:t>TELEMETRIST</a:t>
            </a:r>
          </a:p>
        </p:txBody>
      </p:sp>
      <p:pic>
        <p:nvPicPr>
          <p:cNvPr id="30" name="Picture 29" descr="A person wearing headphones and a microphone&#10;&#10;Description automatically generated">
            <a:extLst>
              <a:ext uri="{FF2B5EF4-FFF2-40B4-BE49-F238E27FC236}">
                <a16:creationId xmlns:a16="http://schemas.microsoft.com/office/drawing/2014/main" id="{8047754C-2C41-288B-DBA7-F9B5368B7F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082" y="3268555"/>
            <a:ext cx="3600000" cy="3600000"/>
          </a:xfrm>
          <a:prstGeom prst="rect">
            <a:avLst/>
          </a:prstGeom>
        </p:spPr>
      </p:pic>
      <p:sp>
        <p:nvSpPr>
          <p:cNvPr id="2" name="Freeform 27">
            <a:extLst>
              <a:ext uri="{FF2B5EF4-FFF2-40B4-BE49-F238E27FC236}">
                <a16:creationId xmlns:a16="http://schemas.microsoft.com/office/drawing/2014/main" id="{C2B12675-71B9-0A9D-BDB8-A96EEB283A99}"/>
              </a:ext>
            </a:extLst>
          </p:cNvPr>
          <p:cNvSpPr/>
          <p:nvPr/>
        </p:nvSpPr>
        <p:spPr>
          <a:xfrm>
            <a:off x="11170061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DFE952-8303-5D68-8ECA-4CBFD3A0425C}"/>
              </a:ext>
            </a:extLst>
          </p:cNvPr>
          <p:cNvGrpSpPr/>
          <p:nvPr/>
        </p:nvGrpSpPr>
        <p:grpSpPr>
          <a:xfrm>
            <a:off x="9589574" y="4124720"/>
            <a:ext cx="2423160" cy="3200277"/>
            <a:chOff x="9589574" y="4124720"/>
            <a:chExt cx="2423160" cy="3200277"/>
          </a:xfrm>
        </p:grpSpPr>
        <p:pic>
          <p:nvPicPr>
            <p:cNvPr id="8" name="Picture 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3814B362-0A4A-13A7-645F-D3B2ED4F5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6449" t="10340" r="5217" b="10946"/>
            <a:stretch/>
          </p:blipFill>
          <p:spPr>
            <a:xfrm>
              <a:off x="9589574" y="4124720"/>
              <a:ext cx="2423160" cy="19812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5F262C9-E056-00AF-D5D1-3F9752817A19}"/>
                </a:ext>
              </a:extLst>
            </p:cNvPr>
            <p:cNvSpPr txBox="1"/>
            <p:nvPr/>
          </p:nvSpPr>
          <p:spPr>
            <a:xfrm>
              <a:off x="9988271" y="6309334"/>
              <a:ext cx="162576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>
                  <a:latin typeface="Poppins" pitchFamily="2" charset="77"/>
                  <a:cs typeface="Poppins" pitchFamily="2" charset="77"/>
                </a:rPr>
                <a:t>LLM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EAADB55-8AF7-D323-D3B0-7A6EDD24DD24}"/>
              </a:ext>
            </a:extLst>
          </p:cNvPr>
          <p:cNvSpPr txBox="1"/>
          <p:nvPr/>
        </p:nvSpPr>
        <p:spPr>
          <a:xfrm>
            <a:off x="12337882" y="4741450"/>
            <a:ext cx="2423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SIMPLE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 to use</a:t>
            </a: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30138C84-9561-F4E2-4530-9D31EBD0F88A}"/>
              </a:ext>
            </a:extLst>
          </p:cNvPr>
          <p:cNvSpPr txBox="1"/>
          <p:nvPr/>
        </p:nvSpPr>
        <p:spPr>
          <a:xfrm>
            <a:off x="7544851" y="6091484"/>
            <a:ext cx="2743198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5000" b="1" noProof="1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LLM</a:t>
            </a:r>
          </a:p>
        </p:txBody>
      </p:sp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5766401-A39A-FE2B-ED80-42306ADE6D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1592" y="4339507"/>
            <a:ext cx="1989716" cy="182561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CAAB1B-88CC-8867-803B-77628633F24B}"/>
              </a:ext>
            </a:extLst>
          </p:cNvPr>
          <p:cNvSpPr txBox="1"/>
          <p:nvPr/>
        </p:nvSpPr>
        <p:spPr>
          <a:xfrm>
            <a:off x="12337882" y="5349079"/>
            <a:ext cx="29733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USER FRIENDLY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FE6136-D740-F6E1-85ED-F6D83AB704B3}"/>
              </a:ext>
            </a:extLst>
          </p:cNvPr>
          <p:cNvSpPr txBox="1"/>
          <p:nvPr/>
        </p:nvSpPr>
        <p:spPr>
          <a:xfrm>
            <a:off x="12337882" y="5958679"/>
            <a:ext cx="29733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rgbClr val="C00000"/>
                </a:solidFill>
                <a:latin typeface="Poppins" pitchFamily="2" charset="77"/>
                <a:cs typeface="Poppins" pitchFamily="2" charset="77"/>
              </a:rPr>
              <a:t>RAPID </a:t>
            </a:r>
            <a:r>
              <a:rPr lang="en-US" sz="2500" b="1">
                <a:latin typeface="Poppins" pitchFamily="2" charset="77"/>
                <a:cs typeface="Poppins" pitchFamily="2" charset="77"/>
              </a:rPr>
              <a:t>results</a:t>
            </a:r>
          </a:p>
        </p:txBody>
      </p:sp>
      <p:pic>
        <p:nvPicPr>
          <p:cNvPr id="5" name="Picture 4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AE42F493-BD3F-2BE2-655C-8FE37DA9C5D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6073" r="58"/>
          <a:stretch/>
        </p:blipFill>
        <p:spPr>
          <a:xfrm>
            <a:off x="19672873" y="10612"/>
            <a:ext cx="13515256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6" name="Freeform 28">
            <a:extLst>
              <a:ext uri="{FF2B5EF4-FFF2-40B4-BE49-F238E27FC236}">
                <a16:creationId xmlns:a16="http://schemas.microsoft.com/office/drawing/2014/main" id="{FB58EDAE-988E-44A5-5EF0-3D2D4C913792}"/>
              </a:ext>
            </a:extLst>
          </p:cNvPr>
          <p:cNvSpPr/>
          <p:nvPr/>
        </p:nvSpPr>
        <p:spPr>
          <a:xfrm>
            <a:off x="-3728356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57D8F397-17B0-6340-AF9F-B5DD32460860}"/>
              </a:ext>
            </a:extLst>
          </p:cNvPr>
          <p:cNvSpPr/>
          <p:nvPr/>
        </p:nvSpPr>
        <p:spPr>
          <a:xfrm>
            <a:off x="-5758132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25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17" name="Freeform 20">
            <a:extLst>
              <a:ext uri="{FF2B5EF4-FFF2-40B4-BE49-F238E27FC236}">
                <a16:creationId xmlns:a16="http://schemas.microsoft.com/office/drawing/2014/main" id="{8122324B-EEA7-75E7-D0CC-490A7A10D382}"/>
              </a:ext>
            </a:extLst>
          </p:cNvPr>
          <p:cNvSpPr/>
          <p:nvPr/>
        </p:nvSpPr>
        <p:spPr>
          <a:xfrm flipH="1">
            <a:off x="18555532" y="1690549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25000"/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163670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20"/>
          <p:cNvSpPr/>
          <p:nvPr/>
        </p:nvSpPr>
        <p:spPr>
          <a:xfrm>
            <a:off x="2933682" y="8642344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27" name="TextBox 67">
            <a:extLst>
              <a:ext uri="{FF2B5EF4-FFF2-40B4-BE49-F238E27FC236}">
                <a16:creationId xmlns:a16="http://schemas.microsoft.com/office/drawing/2014/main" id="{67C35163-EAF6-7E7A-BE81-8058C629C7D6}"/>
              </a:ext>
            </a:extLst>
          </p:cNvPr>
          <p:cNvSpPr txBox="1"/>
          <p:nvPr/>
        </p:nvSpPr>
        <p:spPr>
          <a:xfrm>
            <a:off x="1795255" y="898462"/>
            <a:ext cx="2250707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  <a:spcBef>
                <a:spcPct val="0"/>
              </a:spcBef>
            </a:pPr>
            <a:r>
              <a:rPr lang="en-US" sz="2500" b="1" i="1" noProof="1">
                <a:solidFill>
                  <a:srgbClr val="000000"/>
                </a:solidFill>
                <a:latin typeface="Heading Now 61-68 Bold Italics"/>
                <a:ea typeface="Heading Now 61-68 Bold Italics"/>
                <a:cs typeface="Heading Now 61-68 Bold Italics"/>
                <a:sym typeface="Heading Now 61-68 Bold Italics"/>
              </a:rPr>
              <a:t>F1LLM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77FE54-40D3-FC4A-991A-CC9B0909FA2C}"/>
              </a:ext>
            </a:extLst>
          </p:cNvPr>
          <p:cNvGrpSpPr>
            <a:grpSpLocks noGrp="1" noUngrp="1" noRot="1" noChangeAspect="1" noMove="1" noResize="1"/>
          </p:cNvGrpSpPr>
          <p:nvPr/>
        </p:nvGrpSpPr>
        <p:grpSpPr>
          <a:xfrm>
            <a:off x="685802" y="466974"/>
            <a:ext cx="9453978" cy="9374277"/>
            <a:chOff x="-2989548" y="4899913"/>
            <a:chExt cx="1556738" cy="1543615"/>
          </a:xfrm>
          <a:solidFill>
            <a:srgbClr val="C00000">
              <a:alpha val="3000"/>
            </a:srgbClr>
          </a:solidFill>
        </p:grpSpPr>
        <p:grpSp>
          <p:nvGrpSpPr>
            <p:cNvPr id="5" name="Google Shape;16795;p90">
              <a:extLst>
                <a:ext uri="{FF2B5EF4-FFF2-40B4-BE49-F238E27FC236}">
                  <a16:creationId xmlns:a16="http://schemas.microsoft.com/office/drawing/2014/main" id="{0F1F82E4-3BC1-2358-C2C6-6AE03E5F06B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2137482" y="5101393"/>
              <a:ext cx="227046" cy="800242"/>
              <a:chOff x="6438550" y="4497421"/>
              <a:chExt cx="88350" cy="311399"/>
            </a:xfrm>
            <a:grpFill/>
          </p:grpSpPr>
          <p:sp>
            <p:nvSpPr>
              <p:cNvPr id="8" name="Google Shape;16797;p90">
                <a:extLst>
                  <a:ext uri="{FF2B5EF4-FFF2-40B4-BE49-F238E27FC236}">
                    <a16:creationId xmlns:a16="http://schemas.microsoft.com/office/drawing/2014/main" id="{40ED32CF-E964-123A-8A71-83F52CAAE08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38550" y="4723870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  <p:sp>
            <p:nvSpPr>
              <p:cNvPr id="9" name="Google Shape;16798;p90">
                <a:extLst>
                  <a:ext uri="{FF2B5EF4-FFF2-40B4-BE49-F238E27FC236}">
                    <a16:creationId xmlns:a16="http://schemas.microsoft.com/office/drawing/2014/main" id="{79CD9CD3-E8E4-D6A2-2ED6-52E2D017E9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1950" y="4497421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lang="en-US" sz="3600" noProof="1"/>
              </a:p>
            </p:txBody>
          </p:sp>
        </p:grpSp>
        <p:sp>
          <p:nvSpPr>
            <p:cNvPr id="7" name="Google Shape;18032;p94">
              <a:extLst>
                <a:ext uri="{FF2B5EF4-FFF2-40B4-BE49-F238E27FC236}">
                  <a16:creationId xmlns:a16="http://schemas.microsoft.com/office/drawing/2014/main" id="{3FB097B1-D232-7601-4BF6-0E9BDDAA3C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2989548" y="4899913"/>
              <a:ext cx="1556738" cy="1543615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lang="en-US" sz="3600" noProof="1"/>
            </a:p>
          </p:txBody>
        </p:sp>
      </p:grpSp>
      <p:pic>
        <p:nvPicPr>
          <p:cNvPr id="15" name="Graphic 14">
            <a:extLst>
              <a:ext uri="{FF2B5EF4-FFF2-40B4-BE49-F238E27FC236}">
                <a16:creationId xmlns:a16="http://schemas.microsoft.com/office/drawing/2014/main" id="{36297BB8-BB1F-44ED-6024-5B94EC4514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801" y="591335"/>
            <a:ext cx="960688" cy="9606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9FE039-D200-0EBA-8E29-DB43359375C3}"/>
              </a:ext>
            </a:extLst>
          </p:cNvPr>
          <p:cNvSpPr txBox="1"/>
          <p:nvPr/>
        </p:nvSpPr>
        <p:spPr>
          <a:xfrm>
            <a:off x="1796024" y="1830687"/>
            <a:ext cx="70425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ANOMALY</a:t>
            </a:r>
          </a:p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DETECTION</a:t>
            </a:r>
          </a:p>
        </p:txBody>
      </p:sp>
      <p:pic>
        <p:nvPicPr>
          <p:cNvPr id="17" name="Picture 16" descr="A exclamation mark on a blue background&#10;&#10;Description automatically generated">
            <a:extLst>
              <a:ext uri="{FF2B5EF4-FFF2-40B4-BE49-F238E27FC236}">
                <a16:creationId xmlns:a16="http://schemas.microsoft.com/office/drawing/2014/main" id="{2AA50D23-132E-E830-333E-091CEBC5134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6073" r="58"/>
          <a:stretch/>
        </p:blipFill>
        <p:spPr>
          <a:xfrm>
            <a:off x="10318945" y="10612"/>
            <a:ext cx="13515256" cy="10287000"/>
          </a:xfrm>
          <a:prstGeom prst="parallelogram">
            <a:avLst>
              <a:gd name="adj" fmla="val 21357"/>
            </a:avLst>
          </a:prstGeom>
        </p:spPr>
      </p:pic>
      <p:sp>
        <p:nvSpPr>
          <p:cNvPr id="19" name="Freeform 20">
            <a:extLst>
              <a:ext uri="{FF2B5EF4-FFF2-40B4-BE49-F238E27FC236}">
                <a16:creationId xmlns:a16="http://schemas.microsoft.com/office/drawing/2014/main" id="{D72A9473-F8CD-96F1-2309-8B86BE54D705}"/>
              </a:ext>
            </a:extLst>
          </p:cNvPr>
          <p:cNvSpPr/>
          <p:nvPr/>
        </p:nvSpPr>
        <p:spPr>
          <a:xfrm flipH="1">
            <a:off x="8390240" y="1690549"/>
            <a:ext cx="4958218" cy="1244062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0" y="0"/>
                </a:moveTo>
                <a:lnTo>
                  <a:pt x="4958219" y="0"/>
                </a:lnTo>
                <a:lnTo>
                  <a:pt x="4958219" y="1244062"/>
                </a:lnTo>
                <a:lnTo>
                  <a:pt x="0" y="1244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6" name="Freeform 27">
            <a:extLst>
              <a:ext uri="{FF2B5EF4-FFF2-40B4-BE49-F238E27FC236}">
                <a16:creationId xmlns:a16="http://schemas.microsoft.com/office/drawing/2014/main" id="{4D13514C-927C-D3C9-CC30-F54FDDBBB751}"/>
              </a:ext>
            </a:extLst>
          </p:cNvPr>
          <p:cNvSpPr/>
          <p:nvPr/>
        </p:nvSpPr>
        <p:spPr>
          <a:xfrm>
            <a:off x="19304146" y="7832785"/>
            <a:ext cx="8608369" cy="2159918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8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8" y="1244062"/>
                </a:lnTo>
                <a:lnTo>
                  <a:pt x="4958218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472D8D-7502-A19E-4EF1-DDA20A9C1576}"/>
              </a:ext>
            </a:extLst>
          </p:cNvPr>
          <p:cNvSpPr txBox="1"/>
          <p:nvPr/>
        </p:nvSpPr>
        <p:spPr>
          <a:xfrm>
            <a:off x="494846" y="5708362"/>
            <a:ext cx="96449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FAILURE</a:t>
            </a:r>
          </a:p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CLASSIFICATION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ADD3D3-1C4D-2F93-56CF-A73C9AD3ACDE}"/>
              </a:ext>
            </a:extLst>
          </p:cNvPr>
          <p:cNvSpPr txBox="1"/>
          <p:nvPr/>
        </p:nvSpPr>
        <p:spPr>
          <a:xfrm>
            <a:off x="3504278" y="4385077"/>
            <a:ext cx="3626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>
                <a:solidFill>
                  <a:srgbClr val="000000"/>
                </a:solidFill>
                <a:latin typeface="Heading Now 61-68 Bold Italics"/>
              </a:rPr>
              <a:t>&amp;</a:t>
            </a:r>
          </a:p>
        </p:txBody>
      </p:sp>
      <p:sp>
        <p:nvSpPr>
          <p:cNvPr id="10" name="Freeform 28">
            <a:extLst>
              <a:ext uri="{FF2B5EF4-FFF2-40B4-BE49-F238E27FC236}">
                <a16:creationId xmlns:a16="http://schemas.microsoft.com/office/drawing/2014/main" id="{F2609851-17B7-635F-98D4-7C8101FD7748}"/>
              </a:ext>
            </a:extLst>
          </p:cNvPr>
          <p:cNvSpPr/>
          <p:nvPr/>
        </p:nvSpPr>
        <p:spPr>
          <a:xfrm>
            <a:off x="-7201865" y="2333882"/>
            <a:ext cx="6736613" cy="1690277"/>
          </a:xfrm>
          <a:custGeom>
            <a:avLst/>
            <a:gdLst/>
            <a:ahLst/>
            <a:cxnLst/>
            <a:rect l="l" t="t" r="r" b="b"/>
            <a:pathLst>
              <a:path w="4958218" h="1244062">
                <a:moveTo>
                  <a:pt x="4958219" y="0"/>
                </a:moveTo>
                <a:lnTo>
                  <a:pt x="0" y="0"/>
                </a:lnTo>
                <a:lnTo>
                  <a:pt x="0" y="1244062"/>
                </a:lnTo>
                <a:lnTo>
                  <a:pt x="4958219" y="1244062"/>
                </a:lnTo>
                <a:lnTo>
                  <a:pt x="4958219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607</Words>
  <Application>Microsoft Macintosh PowerPoint</Application>
  <PresentationFormat>Custom</PresentationFormat>
  <Paragraphs>206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Poppins Bold</vt:lpstr>
      <vt:lpstr>Poppins</vt:lpstr>
      <vt:lpstr>Aptos</vt:lpstr>
      <vt:lpstr>Heading Now 61-68 Bold Italics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Mustari  Manuele</cp:lastModifiedBy>
  <cp:revision>1</cp:revision>
  <cp:lastPrinted>2024-11-11T10:15:09Z</cp:lastPrinted>
  <dcterms:created xsi:type="dcterms:W3CDTF">2006-08-16T00:00:00Z</dcterms:created>
  <dcterms:modified xsi:type="dcterms:W3CDTF">2025-01-09T22:15:11Z</dcterms:modified>
  <dc:identifier>DAGV-0N5634</dc:identifier>
</cp:coreProperties>
</file>